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56" r:id="rId2"/>
    <p:sldId id="262" r:id="rId3"/>
    <p:sldId id="316" r:id="rId4"/>
    <p:sldId id="273" r:id="rId5"/>
    <p:sldId id="321" r:id="rId6"/>
    <p:sldId id="322" r:id="rId7"/>
    <p:sldId id="276" r:id="rId8"/>
    <p:sldId id="326" r:id="rId9"/>
    <p:sldId id="323" r:id="rId10"/>
    <p:sldId id="279" r:id="rId11"/>
    <p:sldId id="308" r:id="rId12"/>
    <p:sldId id="289" r:id="rId13"/>
    <p:sldId id="280" r:id="rId14"/>
    <p:sldId id="281" r:id="rId15"/>
    <p:sldId id="282"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B"/>
    <a:srgbClr val="44B6E5"/>
    <a:srgbClr val="AE2573"/>
    <a:srgbClr val="B11F65"/>
    <a:srgbClr val="039648"/>
    <a:srgbClr val="0294C7"/>
    <a:srgbClr val="00A651"/>
    <a:srgbClr val="213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7" autoAdjust="0"/>
    <p:restoredTop sz="81377" autoAdjust="0"/>
  </p:normalViewPr>
  <p:slideViewPr>
    <p:cSldViewPr snapToGrid="0" snapToObjects="1">
      <p:cViewPr varScale="1">
        <p:scale>
          <a:sx n="54" d="100"/>
          <a:sy n="54" d="100"/>
        </p:scale>
        <p:origin x="1688" y="52"/>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AC1888-B2DA-392C-C1D8-F22997125468}"/>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F9D993-BCB6-06B5-EC7F-B72ADBA8FDAD}"/>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D5D457C-6D78-444F-90BF-2ED2A2EAE573}" type="datetimeFigureOut">
              <a:rPr lang="en-US" smtClean="0"/>
              <a:t>5/15/2024</a:t>
            </a:fld>
            <a:endParaRPr lang="en-US"/>
          </a:p>
        </p:txBody>
      </p:sp>
      <p:sp>
        <p:nvSpPr>
          <p:cNvPr id="4" name="Footer Placeholder 3">
            <a:extLst>
              <a:ext uri="{FF2B5EF4-FFF2-40B4-BE49-F238E27FC236}">
                <a16:creationId xmlns:a16="http://schemas.microsoft.com/office/drawing/2014/main" id="{5D13B740-AE27-65BE-9C56-18A2029561E1}"/>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E7DCBE-46E6-2E26-D1B2-6FF87C2F45BA}"/>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B093B4E-5BD3-E34B-84A8-023C941CBD92}" type="slidenum">
              <a:rPr lang="en-US" smtClean="0"/>
              <a:t>‹#›</a:t>
            </a:fld>
            <a:endParaRPr lang="en-US"/>
          </a:p>
        </p:txBody>
      </p:sp>
    </p:spTree>
    <p:extLst>
      <p:ext uri="{BB962C8B-B14F-4D97-AF65-F5344CB8AC3E}">
        <p14:creationId xmlns:p14="http://schemas.microsoft.com/office/powerpoint/2010/main" val="1583609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8761E2E-015E-42A5-A030-BB5AF9D84A7A}" type="datetimeFigureOut">
              <a:rPr lang="en-GB" smtClean="0"/>
              <a:t>15/05/2024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E2EA089-B09C-4150-9966-3D8BB97B8B69}" type="slidenum">
              <a:rPr lang="en-GB" smtClean="0"/>
              <a:t>‹#›</a:t>
            </a:fld>
            <a:endParaRPr lang="en-GB"/>
          </a:p>
        </p:txBody>
      </p:sp>
    </p:spTree>
    <p:extLst>
      <p:ext uri="{BB962C8B-B14F-4D97-AF65-F5344CB8AC3E}">
        <p14:creationId xmlns:p14="http://schemas.microsoft.com/office/powerpoint/2010/main" val="82757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2EA089-B09C-4150-9966-3D8BB97B8B69}" type="slidenum">
              <a:rPr lang="en-GB" smtClean="0"/>
              <a:t>3</a:t>
            </a:fld>
            <a:endParaRPr lang="en-GB"/>
          </a:p>
        </p:txBody>
      </p:sp>
    </p:spTree>
    <p:extLst>
      <p:ext uri="{BB962C8B-B14F-4D97-AF65-F5344CB8AC3E}">
        <p14:creationId xmlns:p14="http://schemas.microsoft.com/office/powerpoint/2010/main" val="175816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2EA089-B09C-4150-9966-3D8BB97B8B69}" type="slidenum">
              <a:rPr lang="en-GB" smtClean="0"/>
              <a:t>4</a:t>
            </a:fld>
            <a:endParaRPr lang="en-GB"/>
          </a:p>
        </p:txBody>
      </p:sp>
    </p:spTree>
    <p:extLst>
      <p:ext uri="{BB962C8B-B14F-4D97-AF65-F5344CB8AC3E}">
        <p14:creationId xmlns:p14="http://schemas.microsoft.com/office/powerpoint/2010/main" val="127319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2EA089-B09C-4150-9966-3D8BB97B8B69}" type="slidenum">
              <a:rPr lang="en-GB" smtClean="0"/>
              <a:t>5</a:t>
            </a:fld>
            <a:endParaRPr lang="en-GB"/>
          </a:p>
        </p:txBody>
      </p:sp>
    </p:spTree>
    <p:extLst>
      <p:ext uri="{BB962C8B-B14F-4D97-AF65-F5344CB8AC3E}">
        <p14:creationId xmlns:p14="http://schemas.microsoft.com/office/powerpoint/2010/main" val="406504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What could be better The top 5 themes from staff and stakeholders are:</a:t>
            </a:r>
            <a:endParaRPr lang="en-GB" sz="1400" b="1" dirty="0">
              <a:solidFill>
                <a:schemeClr val="tx2"/>
              </a:solidFill>
            </a:endParaRPr>
          </a:p>
          <a:p>
            <a:pPr marL="0" indent="0">
              <a:buFont typeface="Arial" panose="020B0604020202020204" pitchFamily="34" charset="0"/>
              <a:buNone/>
            </a:pPr>
            <a:endParaRPr lang="en-GB" sz="1200" dirty="0">
              <a:solidFill>
                <a:schemeClr val="tx2"/>
              </a:solidFill>
            </a:endParaRPr>
          </a:p>
          <a:p>
            <a:r>
              <a:rPr lang="en-GB" sz="1400" b="1" dirty="0">
                <a:solidFill>
                  <a:schemeClr val="tx2"/>
                </a:solidFill>
              </a:rPr>
              <a:t>More provision / support / funding </a:t>
            </a:r>
            <a:r>
              <a:rPr lang="en-GB" sz="1400" dirty="0">
                <a:solidFill>
                  <a:schemeClr val="tx2"/>
                </a:solidFill>
              </a:rPr>
              <a:t>(29%)</a:t>
            </a:r>
          </a:p>
          <a:p>
            <a:r>
              <a:rPr lang="en-GB" sz="1200" dirty="0">
                <a:solidFill>
                  <a:schemeClr val="tx2"/>
                </a:solidFill>
              </a:rPr>
              <a:t>The current provision was felt to not be sufficient to support the needs of CYP across the region with suggestion that more provision, resources and funding is required. Additional comments were made about existing duplication (which adds to the confusion for families) and the need for reassessment and readjustment.</a:t>
            </a:r>
          </a:p>
          <a:p>
            <a:endParaRPr lang="en-GB" sz="1200" b="1" dirty="0">
              <a:solidFill>
                <a:schemeClr val="tx2"/>
              </a:solidFill>
            </a:endParaRPr>
          </a:p>
          <a:p>
            <a:r>
              <a:rPr lang="en-GB" sz="1200" b="1" dirty="0">
                <a:solidFill>
                  <a:schemeClr val="tx2"/>
                </a:solidFill>
              </a:rPr>
              <a:t>Reducing waiting times to access support </a:t>
            </a:r>
            <a:r>
              <a:rPr lang="en-GB" sz="1200" dirty="0">
                <a:solidFill>
                  <a:schemeClr val="tx2"/>
                </a:solidFill>
              </a:rPr>
              <a:t>(26%)</a:t>
            </a:r>
          </a:p>
          <a:p>
            <a:pPr marL="171450" indent="-171450">
              <a:buFont typeface="Arial" panose="020B0604020202020204" pitchFamily="34" charset="0"/>
              <a:buChar char="•"/>
            </a:pPr>
            <a:r>
              <a:rPr lang="en-GB" sz="1200" dirty="0">
                <a:solidFill>
                  <a:schemeClr val="tx2"/>
                </a:solidFill>
              </a:rPr>
              <a:t>Getting CYP to the right service quicker without being passed from team to team </a:t>
            </a:r>
          </a:p>
          <a:p>
            <a:pPr marL="171450" indent="-171450">
              <a:buFont typeface="Arial" panose="020B0604020202020204" pitchFamily="34" charset="0"/>
              <a:buChar char="•"/>
            </a:pPr>
            <a:r>
              <a:rPr lang="en-GB" sz="1200" dirty="0">
                <a:solidFill>
                  <a:schemeClr val="tx2"/>
                </a:solidFill>
              </a:rPr>
              <a:t>The need for transparency (especially for CAMHS) </a:t>
            </a:r>
          </a:p>
          <a:p>
            <a:pPr marL="171450" indent="-171450">
              <a:buFont typeface="Arial" panose="020B0604020202020204" pitchFamily="34" charset="0"/>
              <a:buChar char="•"/>
            </a:pPr>
            <a:r>
              <a:rPr lang="en-GB" sz="1200" dirty="0">
                <a:solidFill>
                  <a:schemeClr val="tx2"/>
                </a:solidFill>
              </a:rPr>
              <a:t>Access to preventative support whilst waiting</a:t>
            </a:r>
          </a:p>
          <a:p>
            <a:pPr marL="171450" indent="-171450">
              <a:buFont typeface="Arial" panose="020B0604020202020204" pitchFamily="34" charset="0"/>
              <a:buChar char="•"/>
            </a:pPr>
            <a:r>
              <a:rPr lang="en-GB" sz="1200" dirty="0">
                <a:solidFill>
                  <a:schemeClr val="tx2"/>
                </a:solidFill>
              </a:rPr>
              <a:t>The neurological diagnosis pathway being too long with families isolated in their plight for support / diagnosis. </a:t>
            </a:r>
          </a:p>
          <a:p>
            <a:endParaRPr lang="en-GB" sz="1200" b="1" dirty="0">
              <a:solidFill>
                <a:schemeClr val="tx2"/>
              </a:solidFill>
            </a:endParaRPr>
          </a:p>
          <a:p>
            <a:r>
              <a:rPr lang="en-GB" sz="1200" b="1" dirty="0">
                <a:solidFill>
                  <a:schemeClr val="tx2"/>
                </a:solidFill>
                <a:highlight>
                  <a:srgbClr val="00FF00"/>
                </a:highlight>
              </a:rPr>
              <a:t>Services that can work with all presentations </a:t>
            </a:r>
            <a:r>
              <a:rPr lang="en-GB" sz="1200" b="1" dirty="0">
                <a:solidFill>
                  <a:schemeClr val="tx2"/>
                </a:solidFill>
                <a:highlight>
                  <a:srgbClr val="FFFF00"/>
                </a:highlight>
              </a:rPr>
              <a:t>Increasing complexity of need and gaps in service provision (</a:t>
            </a:r>
            <a:r>
              <a:rPr lang="en-GB" sz="1200" dirty="0">
                <a:solidFill>
                  <a:schemeClr val="tx2"/>
                </a:solidFill>
                <a:highlight>
                  <a:srgbClr val="FFFF00"/>
                </a:highlight>
              </a:rPr>
              <a:t>25%) </a:t>
            </a:r>
            <a:r>
              <a:rPr lang="en-GB" sz="1200" dirty="0">
                <a:solidFill>
                  <a:schemeClr val="tx2"/>
                </a:solidFill>
              </a:rPr>
              <a:t>There was felt to be a heavy reliance on CBT based interventions and limited alternatives for CYP who don’t fit the criteria for Getting Help due to additional complexities, resulting in many CYP being left without suitable support. More specifically, gaps were identified in terms of: </a:t>
            </a:r>
          </a:p>
          <a:p>
            <a:pPr marL="171450" indent="-171450">
              <a:buFont typeface="Arial" panose="020B0604020202020204" pitchFamily="34" charset="0"/>
              <a:buChar char="•"/>
            </a:pPr>
            <a:r>
              <a:rPr lang="en-GB" sz="1200" dirty="0">
                <a:solidFill>
                  <a:schemeClr val="tx2"/>
                </a:solidFill>
              </a:rPr>
              <a:t>Support for CYP who have experienced bereavement </a:t>
            </a:r>
          </a:p>
          <a:p>
            <a:pPr marL="171450" indent="-171450">
              <a:buFont typeface="Arial" panose="020B0604020202020204" pitchFamily="34" charset="0"/>
              <a:buChar char="•"/>
            </a:pPr>
            <a:r>
              <a:rPr lang="en-GB" sz="1200" dirty="0">
                <a:solidFill>
                  <a:schemeClr val="tx2"/>
                </a:solidFill>
              </a:rPr>
              <a:t>Support for CYP with attachment difficulties </a:t>
            </a:r>
          </a:p>
          <a:p>
            <a:pPr marL="171450" indent="-171450">
              <a:buFont typeface="Arial" panose="020B0604020202020204" pitchFamily="34" charset="0"/>
              <a:buChar char="•"/>
            </a:pPr>
            <a:r>
              <a:rPr lang="en-GB" sz="1200" dirty="0">
                <a:solidFill>
                  <a:schemeClr val="tx2"/>
                </a:solidFill>
              </a:rPr>
              <a:t>Support for CYP with Attention Deficit Hyperactivity Disorder (ADHD) / neurodiversity </a:t>
            </a:r>
          </a:p>
          <a:p>
            <a:pPr marL="171450" indent="-171450">
              <a:buFont typeface="Arial" panose="020B0604020202020204" pitchFamily="34" charset="0"/>
              <a:buChar char="•"/>
            </a:pPr>
            <a:r>
              <a:rPr lang="en-GB" sz="1200" dirty="0">
                <a:solidFill>
                  <a:schemeClr val="tx2"/>
                </a:solidFill>
              </a:rPr>
              <a:t>Support for CYP with Avoidant Restrictive Eating </a:t>
            </a:r>
          </a:p>
          <a:p>
            <a:pPr marL="171450" indent="-171450">
              <a:buFont typeface="Arial" panose="020B0604020202020204" pitchFamily="34" charset="0"/>
              <a:buChar char="•"/>
            </a:pPr>
            <a:r>
              <a:rPr lang="en-GB" sz="1200" dirty="0">
                <a:solidFill>
                  <a:schemeClr val="tx2"/>
                </a:solidFill>
              </a:rPr>
              <a:t>Counselling and alternative evidence-based interventions such as Dialectical Behaviour Therapy, Systemic Family Practice, Psychotherapy, as well as family and child based interventions.  </a:t>
            </a:r>
          </a:p>
          <a:p>
            <a:pPr marL="171450" indent="-171450">
              <a:buFont typeface="Arial" panose="020B0604020202020204" pitchFamily="34" charset="0"/>
              <a:buChar char="•"/>
            </a:pPr>
            <a:r>
              <a:rPr lang="en-GB" sz="1200" dirty="0">
                <a:solidFill>
                  <a:schemeClr val="tx2"/>
                </a:solidFill>
              </a:rPr>
              <a:t>Positive behaviour support for dysregulated CYP </a:t>
            </a:r>
          </a:p>
          <a:p>
            <a:pPr marL="171450" indent="-171450">
              <a:buFont typeface="Arial" panose="020B0604020202020204" pitchFamily="34" charset="0"/>
              <a:buChar char="•"/>
            </a:pPr>
            <a:r>
              <a:rPr lang="en-GB" sz="1200" dirty="0">
                <a:solidFill>
                  <a:schemeClr val="tx2"/>
                </a:solidFill>
              </a:rPr>
              <a:t>Funding reliant pathways (leaving some CYP with a gap in therapy or premature ending)</a:t>
            </a:r>
          </a:p>
          <a:p>
            <a:pPr marL="171450" indent="-171450">
              <a:buFont typeface="Arial" panose="020B0604020202020204" pitchFamily="34" charset="0"/>
              <a:buChar char="•"/>
            </a:pPr>
            <a:r>
              <a:rPr lang="en-GB" sz="1200" dirty="0">
                <a:solidFill>
                  <a:schemeClr val="tx2"/>
                </a:solidFill>
              </a:rPr>
              <a:t>Variety of support offered within CAMHS e.g. counselling and one-to-one emotional wellbeing support. </a:t>
            </a:r>
          </a:p>
          <a:p>
            <a:pPr marL="171450" indent="-171450">
              <a:buFont typeface="Arial" panose="020B0604020202020204" pitchFamily="34" charset="0"/>
              <a:buChar char="•"/>
            </a:pPr>
            <a:r>
              <a:rPr lang="en-GB" sz="1200" dirty="0">
                <a:solidFill>
                  <a:schemeClr val="tx2"/>
                </a:solidFill>
              </a:rPr>
              <a:t>Transition from CYP to adult mental health services. </a:t>
            </a:r>
          </a:p>
          <a:p>
            <a:endParaRPr lang="en-GB" sz="1200" b="1" dirty="0">
              <a:solidFill>
                <a:schemeClr val="tx2"/>
              </a:solidFill>
              <a:effectLst/>
              <a:latin typeface="Arial" panose="020B0604020202020204" pitchFamily="34" charset="0"/>
              <a:ea typeface="Calibri" panose="020F0502020204030204" pitchFamily="34" charset="0"/>
            </a:endParaRPr>
          </a:p>
          <a:p>
            <a:r>
              <a:rPr lang="en-GB" sz="1200" b="1" dirty="0">
                <a:solidFill>
                  <a:schemeClr val="tx2"/>
                </a:solidFill>
                <a:effectLst/>
                <a:latin typeface="Arial" panose="020B0604020202020204" pitchFamily="34" charset="0"/>
                <a:ea typeface="Calibri" panose="020F0502020204030204" pitchFamily="34" charset="0"/>
              </a:rPr>
              <a:t>Greater consistency and uniformity across Tees Valley</a:t>
            </a:r>
            <a:r>
              <a:rPr lang="en-GB" sz="1200" dirty="0">
                <a:solidFill>
                  <a:schemeClr val="tx2"/>
                </a:solidFill>
                <a:effectLst/>
                <a:latin typeface="Arial" panose="020B0604020202020204" pitchFamily="34" charset="0"/>
                <a:ea typeface="Calibri" panose="020F0502020204030204" pitchFamily="34" charset="0"/>
              </a:rPr>
              <a:t> (13%)</a:t>
            </a:r>
          </a:p>
          <a:p>
            <a:r>
              <a:rPr lang="en-GB" sz="1200" dirty="0">
                <a:solidFill>
                  <a:schemeClr val="tx2"/>
                </a:solidFill>
                <a:latin typeface="Arial" panose="020B0604020202020204" pitchFamily="34" charset="0"/>
                <a:ea typeface="Calibri" panose="020F0502020204030204" pitchFamily="34" charset="0"/>
              </a:rPr>
              <a:t>E</a:t>
            </a:r>
            <a:r>
              <a:rPr lang="en-GB" sz="1200" dirty="0">
                <a:solidFill>
                  <a:schemeClr val="tx2"/>
                </a:solidFill>
                <a:effectLst/>
                <a:ea typeface="Calibri" panose="020F0502020204030204" pitchFamily="34" charset="0"/>
              </a:rPr>
              <a:t>nsuring that all CYP and families have the same equitable opportunities in relation to the offer within schools, different projects and services. The current system was felt to be varied and unbalanced – creating a ‘postcode lottery’ of access and issues in navigation. Inconsistencies between localities were identified in terms of</a:t>
            </a:r>
            <a:r>
              <a:rPr lang="en-GB" sz="1200" dirty="0">
                <a:solidFill>
                  <a:schemeClr val="tx2"/>
                </a:solidFill>
              </a:rPr>
              <a:t>.</a:t>
            </a:r>
          </a:p>
          <a:p>
            <a:endParaRPr lang="en-GB" sz="1100" dirty="0">
              <a:solidFill>
                <a:schemeClr val="tx2"/>
              </a:solidFill>
            </a:endParaRPr>
          </a:p>
          <a:p>
            <a:r>
              <a:rPr lang="en-GB" sz="1200" b="1" dirty="0">
                <a:solidFill>
                  <a:schemeClr val="tx2"/>
                </a:solidFill>
              </a:rPr>
              <a:t>More widespread understanding of how services work, the interventions offered and how they can be accessed </a:t>
            </a:r>
            <a:r>
              <a:rPr lang="en-GB" sz="1200" dirty="0">
                <a:solidFill>
                  <a:schemeClr val="tx2"/>
                </a:solidFill>
              </a:rPr>
              <a:t>(12%). Comments referred to understanding amongst professionals, mental health services (services understanding each other including roles and responsibilities), schools, CYP, parents / carers, social care workforce and other individuals / teams working with CYP. </a:t>
            </a:r>
          </a:p>
          <a:p>
            <a:r>
              <a:rPr lang="en-GB" sz="1200" dirty="0">
                <a:solidFill>
                  <a:schemeClr val="tx2"/>
                </a:solidFill>
              </a:rPr>
              <a:t>Identified benefits of this included easing confusion and reducing multiple referrals across the system.</a:t>
            </a:r>
            <a:endParaRPr lang="en-GB" sz="1100" dirty="0">
              <a:solidFill>
                <a:schemeClr val="tx2"/>
              </a:solidFill>
            </a:endParaRPr>
          </a:p>
          <a:p>
            <a:endParaRPr lang="en-GB" sz="800" dirty="0"/>
          </a:p>
          <a:p>
            <a:endParaRPr lang="en-GB" sz="800" dirty="0"/>
          </a:p>
          <a:p>
            <a:r>
              <a:rPr lang="en-GB" sz="1050" b="1" u="sng" dirty="0"/>
              <a:t>In an ideal world, Staff and Stakeholders described the following top themes:</a:t>
            </a:r>
          </a:p>
          <a:p>
            <a:pPr lvl="0"/>
            <a:r>
              <a:rPr lang="en-GB" b="1" dirty="0"/>
              <a:t>Immediate access and shorter waiting times</a:t>
            </a:r>
            <a:r>
              <a:rPr lang="en-GB" dirty="0"/>
              <a:t> </a:t>
            </a:r>
          </a:p>
          <a:p>
            <a:pPr lvl="1"/>
            <a:r>
              <a:rPr lang="en-GB" dirty="0"/>
              <a:t>Ensuring CYP receive the support when needed and further deterioration is prevented. </a:t>
            </a:r>
          </a:p>
          <a:p>
            <a:pPr lvl="1"/>
            <a:r>
              <a:rPr lang="en-GB" dirty="0"/>
              <a:t>Additional comments were made about the importance of transparency and if families do need to wait – useful advice, signposting and support in the interim. </a:t>
            </a:r>
          </a:p>
          <a:p>
            <a:pPr lvl="0"/>
            <a:r>
              <a:rPr lang="en-GB" b="1" dirty="0"/>
              <a:t>Greater focus on early help</a:t>
            </a:r>
            <a:r>
              <a:rPr lang="en-GB" dirty="0"/>
              <a:t> </a:t>
            </a:r>
          </a:p>
          <a:p>
            <a:pPr lvl="1"/>
            <a:r>
              <a:rPr lang="en-GB" dirty="0"/>
              <a:t>Providing mental health support in every school and education at an earlier age to better equip CYP to understand and manage their emotions and feelings</a:t>
            </a:r>
          </a:p>
          <a:p>
            <a:pPr lvl="1"/>
            <a:r>
              <a:rPr lang="en-GB" dirty="0"/>
              <a:t>This could have a positive impact on waiting lists, whilst reducing costs later in life</a:t>
            </a:r>
          </a:p>
          <a:p>
            <a:pPr lvl="0"/>
            <a:r>
              <a:rPr lang="en-GB" b="1" dirty="0"/>
              <a:t>Better understanding and support through a greater diversity of provision and more treatment options</a:t>
            </a:r>
          </a:p>
          <a:p>
            <a:pPr lvl="1"/>
            <a:r>
              <a:rPr lang="en-GB" dirty="0"/>
              <a:t>An essential part of this was addressing identified gaps in provisions and ensuring support is available to those who needs are too high for Getting Help services, but do not meet the thresholds for more intensive support. </a:t>
            </a:r>
          </a:p>
          <a:p>
            <a:pPr lvl="0"/>
            <a:r>
              <a:rPr lang="en-GB" b="1" dirty="0"/>
              <a:t>Multi-agency approaches and collaborative working</a:t>
            </a:r>
          </a:p>
          <a:p>
            <a:pPr lvl="1">
              <a:buNone/>
            </a:pPr>
            <a:r>
              <a:rPr lang="en-GB" dirty="0"/>
              <a:t>Staff / stakeholders talked about integration to identify need and ensure the right support is provided at the right time, particularly for those with complex presentations, and to enhance communication between services and with CYP and parents / carers. </a:t>
            </a:r>
          </a:p>
          <a:p>
            <a:pPr lvl="1">
              <a:buNone/>
            </a:pPr>
            <a:r>
              <a:rPr lang="en-GB" dirty="0"/>
              <a:t>Other comments related to: </a:t>
            </a:r>
          </a:p>
          <a:p>
            <a:pPr lvl="2"/>
            <a:r>
              <a:rPr lang="en-GB" dirty="0"/>
              <a:t>Information sharing / Shared IT systems </a:t>
            </a:r>
          </a:p>
          <a:p>
            <a:pPr lvl="2"/>
            <a:r>
              <a:rPr lang="en-GB" dirty="0"/>
              <a:t>Listening to and respecting opinion </a:t>
            </a:r>
          </a:p>
          <a:p>
            <a:pPr lvl="2"/>
            <a:r>
              <a:rPr lang="en-GB" dirty="0"/>
              <a:t>All Getting Help teams across the area working together to better understand thresholds </a:t>
            </a:r>
          </a:p>
          <a:p>
            <a:pPr lvl="2"/>
            <a:r>
              <a:rPr lang="en-GB" dirty="0"/>
              <a:t>Supporting stepping up transitions </a:t>
            </a:r>
          </a:p>
          <a:p>
            <a:pPr lvl="2"/>
            <a:r>
              <a:rPr lang="en-GB" dirty="0"/>
              <a:t>Integrated approaches with social care / early help services (family support workers) to break down barriers and attempts to increase parent/carer engagement in different programmes. </a:t>
            </a:r>
          </a:p>
          <a:p>
            <a:pPr lvl="0"/>
            <a:r>
              <a:rPr lang="en-GB" b="1" dirty="0"/>
              <a:t>Services and/or support would be more accessible to CYP and parents and carers</a:t>
            </a:r>
          </a:p>
          <a:p>
            <a:pPr lvl="1"/>
            <a:r>
              <a:rPr lang="en-GB" dirty="0"/>
              <a:t>community / primary care-based support with a youth friendly open access model (e.g. via youth services), with both CYP and parents and carers having the ability to self-refer. </a:t>
            </a:r>
          </a:p>
          <a:p>
            <a:pPr lvl="1"/>
            <a:r>
              <a:rPr lang="en-GB" dirty="0"/>
              <a:t>Having this ‘single point of access’ was anticipated to reduce ‘scatter referrals’ and ensure CYP receive the right support at the right time. </a:t>
            </a:r>
          </a:p>
          <a:p>
            <a:endParaRPr lang="en-GB" sz="800" dirty="0"/>
          </a:p>
          <a:p>
            <a:endParaRPr lang="en-GB" dirty="0"/>
          </a:p>
        </p:txBody>
      </p:sp>
      <p:sp>
        <p:nvSpPr>
          <p:cNvPr id="4" name="Slide Number Placeholder 3"/>
          <p:cNvSpPr>
            <a:spLocks noGrp="1"/>
          </p:cNvSpPr>
          <p:nvPr>
            <p:ph type="sldNum" sz="quarter" idx="5"/>
          </p:nvPr>
        </p:nvSpPr>
        <p:spPr/>
        <p:txBody>
          <a:bodyPr/>
          <a:lstStyle/>
          <a:p>
            <a:fld id="{0E2EA089-B09C-4150-9966-3D8BB97B8B69}" type="slidenum">
              <a:rPr lang="en-GB" smtClean="0"/>
              <a:t>6</a:t>
            </a:fld>
            <a:endParaRPr lang="en-GB"/>
          </a:p>
        </p:txBody>
      </p:sp>
    </p:spTree>
    <p:extLst>
      <p:ext uri="{BB962C8B-B14F-4D97-AF65-F5344CB8AC3E}">
        <p14:creationId xmlns:p14="http://schemas.microsoft.com/office/powerpoint/2010/main" val="343997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2EA089-B09C-4150-9966-3D8BB97B8B69}" type="slidenum">
              <a:rPr lang="en-GB" smtClean="0"/>
              <a:t>10</a:t>
            </a:fld>
            <a:endParaRPr lang="en-GB"/>
          </a:p>
        </p:txBody>
      </p:sp>
    </p:spTree>
    <p:extLst>
      <p:ext uri="{BB962C8B-B14F-4D97-AF65-F5344CB8AC3E}">
        <p14:creationId xmlns:p14="http://schemas.microsoft.com/office/powerpoint/2010/main" val="758078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2EA089-B09C-4150-9966-3D8BB97B8B69}" type="slidenum">
              <a:rPr lang="en-GB" smtClean="0"/>
              <a:t>11</a:t>
            </a:fld>
            <a:endParaRPr lang="en-GB"/>
          </a:p>
        </p:txBody>
      </p:sp>
    </p:spTree>
    <p:extLst>
      <p:ext uri="{BB962C8B-B14F-4D97-AF65-F5344CB8AC3E}">
        <p14:creationId xmlns:p14="http://schemas.microsoft.com/office/powerpoint/2010/main" val="210960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GB" dirty="0"/>
          </a:p>
        </p:txBody>
      </p:sp>
      <p:sp>
        <p:nvSpPr>
          <p:cNvPr id="4" name="Slide Number Placeholder 3"/>
          <p:cNvSpPr>
            <a:spLocks noGrp="1"/>
          </p:cNvSpPr>
          <p:nvPr>
            <p:ph type="sldNum" sz="quarter" idx="5"/>
          </p:nvPr>
        </p:nvSpPr>
        <p:spPr/>
        <p:txBody>
          <a:bodyPr/>
          <a:lstStyle/>
          <a:p>
            <a:fld id="{0E2EA089-B09C-4150-9966-3D8BB97B8B69}" type="slidenum">
              <a:rPr lang="en-GB" smtClean="0"/>
              <a:t>15</a:t>
            </a:fld>
            <a:endParaRPr lang="en-GB"/>
          </a:p>
        </p:txBody>
      </p:sp>
    </p:spTree>
    <p:extLst>
      <p:ext uri="{BB962C8B-B14F-4D97-AF65-F5344CB8AC3E}">
        <p14:creationId xmlns:p14="http://schemas.microsoft.com/office/powerpoint/2010/main" val="754430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3" Type="http://schemas.openxmlformats.org/officeDocument/2006/relationships/image" Target="../media/image15.emf"/><Relationship Id="rId18" Type="http://schemas.openxmlformats.org/officeDocument/2006/relationships/image" Target="../media/image20.emf"/><Relationship Id="rId26" Type="http://schemas.openxmlformats.org/officeDocument/2006/relationships/image" Target="../media/image28.emf"/><Relationship Id="rId3" Type="http://schemas.openxmlformats.org/officeDocument/2006/relationships/image" Target="../media/image5.emf"/><Relationship Id="rId21" Type="http://schemas.openxmlformats.org/officeDocument/2006/relationships/image" Target="../media/image23.emf"/><Relationship Id="rId34" Type="http://schemas.openxmlformats.org/officeDocument/2006/relationships/image" Target="../media/image36.emf"/><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9.emf"/><Relationship Id="rId25" Type="http://schemas.openxmlformats.org/officeDocument/2006/relationships/image" Target="../media/image27.emf"/><Relationship Id="rId33" Type="http://schemas.openxmlformats.org/officeDocument/2006/relationships/image" Target="../media/image35.emf"/><Relationship Id="rId2" Type="http://schemas.openxmlformats.org/officeDocument/2006/relationships/image" Target="../media/image4.emf"/><Relationship Id="rId16" Type="http://schemas.openxmlformats.org/officeDocument/2006/relationships/image" Target="../media/image18.emf"/><Relationship Id="rId20" Type="http://schemas.openxmlformats.org/officeDocument/2006/relationships/image" Target="../media/image22.emf"/><Relationship Id="rId29" Type="http://schemas.openxmlformats.org/officeDocument/2006/relationships/image" Target="../media/image31.emf"/><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13.emf"/><Relationship Id="rId24" Type="http://schemas.openxmlformats.org/officeDocument/2006/relationships/image" Target="../media/image26.emf"/><Relationship Id="rId32" Type="http://schemas.openxmlformats.org/officeDocument/2006/relationships/image" Target="../media/image34.emf"/><Relationship Id="rId5" Type="http://schemas.openxmlformats.org/officeDocument/2006/relationships/image" Target="../media/image7.emf"/><Relationship Id="rId15" Type="http://schemas.openxmlformats.org/officeDocument/2006/relationships/image" Target="../media/image17.emf"/><Relationship Id="rId23" Type="http://schemas.openxmlformats.org/officeDocument/2006/relationships/image" Target="../media/image25.emf"/><Relationship Id="rId28" Type="http://schemas.openxmlformats.org/officeDocument/2006/relationships/image" Target="../media/image30.emf"/><Relationship Id="rId36" Type="http://schemas.openxmlformats.org/officeDocument/2006/relationships/image" Target="../media/image38.emf"/><Relationship Id="rId10" Type="http://schemas.openxmlformats.org/officeDocument/2006/relationships/image" Target="../media/image12.emf"/><Relationship Id="rId19" Type="http://schemas.openxmlformats.org/officeDocument/2006/relationships/image" Target="../media/image21.emf"/><Relationship Id="rId31" Type="http://schemas.openxmlformats.org/officeDocument/2006/relationships/image" Target="../media/image33.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 Id="rId22" Type="http://schemas.openxmlformats.org/officeDocument/2006/relationships/image" Target="../media/image24.emf"/><Relationship Id="rId27" Type="http://schemas.openxmlformats.org/officeDocument/2006/relationships/image" Target="../media/image29.emf"/><Relationship Id="rId30" Type="http://schemas.openxmlformats.org/officeDocument/2006/relationships/image" Target="../media/image32.emf"/><Relationship Id="rId35" Type="http://schemas.openxmlformats.org/officeDocument/2006/relationships/image" Target="../media/image37.emf"/><Relationship Id="rId8"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13" Type="http://schemas.openxmlformats.org/officeDocument/2006/relationships/image" Target="../media/image15.emf"/><Relationship Id="rId18" Type="http://schemas.openxmlformats.org/officeDocument/2006/relationships/image" Target="../media/image20.emf"/><Relationship Id="rId26" Type="http://schemas.openxmlformats.org/officeDocument/2006/relationships/image" Target="../media/image28.emf"/><Relationship Id="rId3" Type="http://schemas.openxmlformats.org/officeDocument/2006/relationships/image" Target="../media/image5.emf"/><Relationship Id="rId21" Type="http://schemas.openxmlformats.org/officeDocument/2006/relationships/image" Target="../media/image23.emf"/><Relationship Id="rId34" Type="http://schemas.openxmlformats.org/officeDocument/2006/relationships/image" Target="../media/image36.emf"/><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9.emf"/><Relationship Id="rId25" Type="http://schemas.openxmlformats.org/officeDocument/2006/relationships/image" Target="../media/image27.emf"/><Relationship Id="rId33" Type="http://schemas.openxmlformats.org/officeDocument/2006/relationships/image" Target="../media/image35.emf"/><Relationship Id="rId2" Type="http://schemas.openxmlformats.org/officeDocument/2006/relationships/image" Target="../media/image4.emf"/><Relationship Id="rId16" Type="http://schemas.openxmlformats.org/officeDocument/2006/relationships/image" Target="../media/image18.emf"/><Relationship Id="rId20" Type="http://schemas.openxmlformats.org/officeDocument/2006/relationships/image" Target="../media/image22.emf"/><Relationship Id="rId29" Type="http://schemas.openxmlformats.org/officeDocument/2006/relationships/image" Target="../media/image31.emf"/><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13.emf"/><Relationship Id="rId24" Type="http://schemas.openxmlformats.org/officeDocument/2006/relationships/image" Target="../media/image26.emf"/><Relationship Id="rId32" Type="http://schemas.openxmlformats.org/officeDocument/2006/relationships/image" Target="../media/image34.emf"/><Relationship Id="rId5" Type="http://schemas.openxmlformats.org/officeDocument/2006/relationships/image" Target="../media/image7.emf"/><Relationship Id="rId15" Type="http://schemas.openxmlformats.org/officeDocument/2006/relationships/image" Target="../media/image17.emf"/><Relationship Id="rId23" Type="http://schemas.openxmlformats.org/officeDocument/2006/relationships/image" Target="../media/image25.emf"/><Relationship Id="rId28" Type="http://schemas.openxmlformats.org/officeDocument/2006/relationships/image" Target="../media/image30.emf"/><Relationship Id="rId36" Type="http://schemas.openxmlformats.org/officeDocument/2006/relationships/image" Target="../media/image38.emf"/><Relationship Id="rId10" Type="http://schemas.openxmlformats.org/officeDocument/2006/relationships/image" Target="../media/image12.emf"/><Relationship Id="rId19" Type="http://schemas.openxmlformats.org/officeDocument/2006/relationships/image" Target="../media/image21.emf"/><Relationship Id="rId31" Type="http://schemas.openxmlformats.org/officeDocument/2006/relationships/image" Target="../media/image33.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 Id="rId22" Type="http://schemas.openxmlformats.org/officeDocument/2006/relationships/image" Target="../media/image24.emf"/><Relationship Id="rId27" Type="http://schemas.openxmlformats.org/officeDocument/2006/relationships/image" Target="../media/image29.emf"/><Relationship Id="rId30" Type="http://schemas.openxmlformats.org/officeDocument/2006/relationships/image" Target="../media/image32.emf"/><Relationship Id="rId35" Type="http://schemas.openxmlformats.org/officeDocument/2006/relationships/image" Target="../media/image37.emf"/><Relationship Id="rId8"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2827985"/>
            <a:ext cx="9144000" cy="1684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52867" y="2682578"/>
            <a:ext cx="7038265" cy="715565"/>
          </a:xfrm>
        </p:spPr>
        <p:txBody>
          <a:bodyPr anchor="ctr">
            <a:noAutofit/>
          </a:bodyPr>
          <a:lstStyle>
            <a:lvl1pPr algn="ctr">
              <a:defRPr sz="6000" b="1" i="0">
                <a:solidFill>
                  <a:srgbClr val="0072BB"/>
                </a:solidFill>
                <a:latin typeface="Gilroy ExtraBold" pitchFamily="2" charset="77"/>
                <a:ea typeface="Gilroy ExtraBold" pitchFamily="2" charset="77"/>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142999" y="4175422"/>
            <a:ext cx="6858000" cy="416112"/>
          </a:xfrm>
        </p:spPr>
        <p:txBody>
          <a:bodyPr anchor="ctr"/>
          <a:lstStyle>
            <a:lvl1pPr marL="0" indent="0" algn="ctr">
              <a:buNone/>
              <a:defRPr sz="240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B36E0BC4-CD05-75E2-7F91-9B77A5B11239}"/>
              </a:ext>
            </a:extLst>
          </p:cNvPr>
          <p:cNvSpPr/>
          <p:nvPr userDrawn="1"/>
        </p:nvSpPr>
        <p:spPr>
          <a:xfrm>
            <a:off x="0" y="6674921"/>
            <a:ext cx="9144000" cy="183079"/>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logo&#10;&#10;Description automatically generated with medium confidence">
            <a:extLst>
              <a:ext uri="{FF2B5EF4-FFF2-40B4-BE49-F238E27FC236}">
                <a16:creationId xmlns:a16="http://schemas.microsoft.com/office/drawing/2014/main" id="{7FB0BA06-2359-118D-8E51-74F9D71310C6}"/>
              </a:ext>
            </a:extLst>
          </p:cNvPr>
          <p:cNvPicPr>
            <a:picLocks noChangeAspect="1"/>
          </p:cNvPicPr>
          <p:nvPr userDrawn="1"/>
        </p:nvPicPr>
        <p:blipFill>
          <a:blip r:embed="rId2"/>
          <a:stretch>
            <a:fillRect/>
          </a:stretch>
        </p:blipFill>
        <p:spPr>
          <a:xfrm>
            <a:off x="6784820" y="250596"/>
            <a:ext cx="2173485" cy="1203500"/>
          </a:xfrm>
          <a:prstGeom prst="rect">
            <a:avLst/>
          </a:prstGeom>
        </p:spPr>
      </p:pic>
    </p:spTree>
    <p:extLst>
      <p:ext uri="{BB962C8B-B14F-4D97-AF65-F5344CB8AC3E}">
        <p14:creationId xmlns:p14="http://schemas.microsoft.com/office/powerpoint/2010/main" val="21892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BB"/>
                </a:solidFill>
                <a:latin typeface="Gilroy ExtraBold" pitchFamily="2" charset="77"/>
              </a:defRPr>
            </a:lvl1pPr>
          </a:lstStyle>
          <a:p>
            <a:r>
              <a:rPr lang="en-US"/>
              <a:t>Click to edit Master title style</a:t>
            </a:r>
            <a:endParaRPr lang="en-US" dirty="0"/>
          </a:p>
        </p:txBody>
      </p:sp>
      <p:sp>
        <p:nvSpPr>
          <p:cNvPr id="10" name="Content Placeholder 9"/>
          <p:cNvSpPr>
            <a:spLocks noGrp="1"/>
          </p:cNvSpPr>
          <p:nvPr>
            <p:ph sz="quarter" idx="13"/>
          </p:nvPr>
        </p:nvSpPr>
        <p:spPr>
          <a:xfrm>
            <a:off x="628650" y="1916195"/>
            <a:ext cx="7886700" cy="42659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36315FA1-0B8D-B0D4-D0A4-F6D4EF4BAF2D}"/>
              </a:ext>
            </a:extLst>
          </p:cNvPr>
          <p:cNvSpPr/>
          <p:nvPr userDrawn="1"/>
        </p:nvSpPr>
        <p:spPr>
          <a:xfrm>
            <a:off x="0" y="6674921"/>
            <a:ext cx="9144000" cy="183079"/>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7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plain content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AF6B-2FE3-5077-FF89-3E88EA21901D}"/>
              </a:ext>
            </a:extLst>
          </p:cNvPr>
          <p:cNvSpPr>
            <a:spLocks noGrp="1"/>
          </p:cNvSpPr>
          <p:nvPr>
            <p:ph type="title"/>
          </p:nvPr>
        </p:nvSpPr>
        <p:spPr/>
        <p:txBody>
          <a:bodyPr/>
          <a:lstStyle>
            <a:lvl1pPr>
              <a:defRPr>
                <a:solidFill>
                  <a:schemeClr val="tx1"/>
                </a:solidFill>
                <a:latin typeface="Gilroy ExtraBold" pitchFamily="2" charset="77"/>
              </a:defRPr>
            </a:lvl1pPr>
          </a:lstStyle>
          <a:p>
            <a:r>
              <a:rPr lang="en-US"/>
              <a:t>Click to edit Master title style</a:t>
            </a:r>
            <a:endParaRPr lang="en-US" dirty="0"/>
          </a:p>
        </p:txBody>
      </p:sp>
      <p:sp>
        <p:nvSpPr>
          <p:cNvPr id="7" name="Content Placeholder 9">
            <a:extLst>
              <a:ext uri="{FF2B5EF4-FFF2-40B4-BE49-F238E27FC236}">
                <a16:creationId xmlns:a16="http://schemas.microsoft.com/office/drawing/2014/main" id="{79DADF3E-91CD-EC8B-BA7F-7AE778A80EAA}"/>
              </a:ext>
            </a:extLst>
          </p:cNvPr>
          <p:cNvSpPr>
            <a:spLocks noGrp="1"/>
          </p:cNvSpPr>
          <p:nvPr>
            <p:ph sz="quarter" idx="13"/>
          </p:nvPr>
        </p:nvSpPr>
        <p:spPr>
          <a:xfrm>
            <a:off x="628650" y="1916195"/>
            <a:ext cx="7886700" cy="42758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77970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peech bubb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39D68E-1C4D-664D-25F7-6E162A98DA1A}"/>
              </a:ext>
            </a:extLst>
          </p:cNvPr>
          <p:cNvPicPr>
            <a:picLocks noChangeAspect="1"/>
          </p:cNvPicPr>
          <p:nvPr userDrawn="1"/>
        </p:nvPicPr>
        <p:blipFill>
          <a:blip r:embed="rId2"/>
          <a:stretch>
            <a:fillRect/>
          </a:stretch>
        </p:blipFill>
        <p:spPr>
          <a:xfrm>
            <a:off x="1078634" y="679451"/>
            <a:ext cx="6986732" cy="5941986"/>
          </a:xfrm>
          <a:prstGeom prst="rect">
            <a:avLst/>
          </a:prstGeom>
        </p:spPr>
      </p:pic>
      <p:sp>
        <p:nvSpPr>
          <p:cNvPr id="5" name="Content Placeholder 9"/>
          <p:cNvSpPr>
            <a:spLocks noGrp="1"/>
          </p:cNvSpPr>
          <p:nvPr>
            <p:ph sz="quarter" idx="13"/>
          </p:nvPr>
        </p:nvSpPr>
        <p:spPr>
          <a:xfrm>
            <a:off x="1970957" y="1514064"/>
            <a:ext cx="5202086" cy="3130672"/>
          </a:xfrm>
        </p:spPr>
        <p:txBody>
          <a:bodyPr anchor="ctr"/>
          <a:lstStyle>
            <a:lvl1pPr algn="ctr">
              <a:defRPr>
                <a:solidFill>
                  <a:schemeClr val="bg1"/>
                </a:solidFill>
                <a:latin typeface="Gilroy ExtraBold" pitchFamily="2" charset="77"/>
              </a:defRPr>
            </a:lvl1pPr>
            <a:lvl2pPr algn="ctr">
              <a:defRPr>
                <a:solidFill>
                  <a:schemeClr val="bg1"/>
                </a:solidFill>
                <a:latin typeface="Gilroy ExtraBold" pitchFamily="2" charset="77"/>
              </a:defRPr>
            </a:lvl2pPr>
            <a:lvl3pPr algn="ctr">
              <a:defRPr>
                <a:solidFill>
                  <a:schemeClr val="bg1"/>
                </a:solidFill>
                <a:latin typeface="Gilroy ExtraBold" pitchFamily="2" charset="77"/>
              </a:defRPr>
            </a:lvl3pPr>
            <a:lvl4pPr algn="ctr">
              <a:defRPr>
                <a:solidFill>
                  <a:schemeClr val="bg1"/>
                </a:solidFill>
                <a:latin typeface="Gilroy ExtraBold" pitchFamily="2" charset="77"/>
              </a:defRPr>
            </a:lvl4pPr>
            <a:lvl5pPr algn="ctr">
              <a:defRPr>
                <a:solidFill>
                  <a:schemeClr val="bg1"/>
                </a:solidFill>
                <a:latin typeface="Gilroy Extra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619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peech bubbl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072BB"/>
          </a:solidFill>
          <a:ln>
            <a:solidFill>
              <a:srgbClr val="B11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A73308D-F19A-5E33-7DE1-038EF8BA05C4}"/>
              </a:ext>
            </a:extLst>
          </p:cNvPr>
          <p:cNvPicPr>
            <a:picLocks noChangeAspect="1"/>
          </p:cNvPicPr>
          <p:nvPr userDrawn="1"/>
        </p:nvPicPr>
        <p:blipFill>
          <a:blip r:embed="rId2"/>
          <a:stretch>
            <a:fillRect/>
          </a:stretch>
        </p:blipFill>
        <p:spPr>
          <a:xfrm>
            <a:off x="1078634" y="673043"/>
            <a:ext cx="6986731" cy="5941986"/>
          </a:xfrm>
          <a:prstGeom prst="rect">
            <a:avLst/>
          </a:prstGeom>
        </p:spPr>
      </p:pic>
      <p:sp>
        <p:nvSpPr>
          <p:cNvPr id="5" name="Content Placeholder 9"/>
          <p:cNvSpPr>
            <a:spLocks noGrp="1"/>
          </p:cNvSpPr>
          <p:nvPr>
            <p:ph sz="quarter" idx="13"/>
          </p:nvPr>
        </p:nvSpPr>
        <p:spPr>
          <a:xfrm>
            <a:off x="1821989" y="1638755"/>
            <a:ext cx="5430865" cy="2985200"/>
          </a:xfrm>
        </p:spPr>
        <p:txBody>
          <a:bodyPr anchor="ctr"/>
          <a:lstStyle>
            <a:lvl1pPr algn="ctr">
              <a:defRPr>
                <a:solidFill>
                  <a:srgbClr val="0072BB"/>
                </a:solidFill>
                <a:latin typeface="Gilroy ExtraBold" pitchFamily="2" charset="77"/>
              </a:defRPr>
            </a:lvl1pPr>
            <a:lvl2pPr algn="ctr">
              <a:defRPr>
                <a:solidFill>
                  <a:srgbClr val="0072BB"/>
                </a:solidFill>
                <a:latin typeface="Gilroy ExtraBold" pitchFamily="2" charset="77"/>
              </a:defRPr>
            </a:lvl2pPr>
            <a:lvl3pPr algn="ctr">
              <a:defRPr>
                <a:solidFill>
                  <a:srgbClr val="0072BB"/>
                </a:solidFill>
                <a:latin typeface="Gilroy ExtraBold" pitchFamily="2" charset="77"/>
              </a:defRPr>
            </a:lvl3pPr>
            <a:lvl4pPr algn="ctr">
              <a:defRPr>
                <a:solidFill>
                  <a:srgbClr val="0072BB"/>
                </a:solidFill>
                <a:latin typeface="Gilroy ExtraBold" pitchFamily="2" charset="77"/>
              </a:defRPr>
            </a:lvl4pPr>
            <a:lvl5pPr algn="ctr">
              <a:defRPr>
                <a:solidFill>
                  <a:srgbClr val="0072BB"/>
                </a:solidFill>
                <a:latin typeface="Gilroy ExtraBol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774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ico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00877-76AC-C076-787E-D28899013413}"/>
              </a:ext>
            </a:extLst>
          </p:cNvPr>
          <p:cNvPicPr>
            <a:picLocks noChangeAspect="1"/>
          </p:cNvPicPr>
          <p:nvPr userDrawn="1"/>
        </p:nvPicPr>
        <p:blipFill>
          <a:blip r:embed="rId2"/>
          <a:stretch>
            <a:fillRect/>
          </a:stretch>
        </p:blipFill>
        <p:spPr>
          <a:xfrm>
            <a:off x="946751" y="722744"/>
            <a:ext cx="774700" cy="825500"/>
          </a:xfrm>
          <a:prstGeom prst="rect">
            <a:avLst/>
          </a:prstGeom>
          <a:solidFill>
            <a:schemeClr val="bg1"/>
          </a:solidFill>
        </p:spPr>
      </p:pic>
      <p:pic>
        <p:nvPicPr>
          <p:cNvPr id="6" name="Picture 5">
            <a:extLst>
              <a:ext uri="{FF2B5EF4-FFF2-40B4-BE49-F238E27FC236}">
                <a16:creationId xmlns:a16="http://schemas.microsoft.com/office/drawing/2014/main" id="{9629E830-386C-EED9-6F2C-02724D5ADD96}"/>
              </a:ext>
            </a:extLst>
          </p:cNvPr>
          <p:cNvPicPr>
            <a:picLocks noChangeAspect="1"/>
          </p:cNvPicPr>
          <p:nvPr userDrawn="1"/>
        </p:nvPicPr>
        <p:blipFill>
          <a:blip r:embed="rId3"/>
          <a:stretch>
            <a:fillRect/>
          </a:stretch>
        </p:blipFill>
        <p:spPr>
          <a:xfrm>
            <a:off x="2044032" y="810120"/>
            <a:ext cx="825500" cy="647700"/>
          </a:xfrm>
          <a:prstGeom prst="rect">
            <a:avLst/>
          </a:prstGeom>
        </p:spPr>
      </p:pic>
      <p:pic>
        <p:nvPicPr>
          <p:cNvPr id="7" name="Picture 6">
            <a:extLst>
              <a:ext uri="{FF2B5EF4-FFF2-40B4-BE49-F238E27FC236}">
                <a16:creationId xmlns:a16="http://schemas.microsoft.com/office/drawing/2014/main" id="{705C3848-949F-725F-AC9A-E20A29BBF954}"/>
              </a:ext>
            </a:extLst>
          </p:cNvPr>
          <p:cNvPicPr>
            <a:picLocks noChangeAspect="1"/>
          </p:cNvPicPr>
          <p:nvPr userDrawn="1"/>
        </p:nvPicPr>
        <p:blipFill>
          <a:blip r:embed="rId4"/>
          <a:stretch>
            <a:fillRect/>
          </a:stretch>
        </p:blipFill>
        <p:spPr>
          <a:xfrm>
            <a:off x="3202012" y="803564"/>
            <a:ext cx="673100" cy="673100"/>
          </a:xfrm>
          <a:prstGeom prst="rect">
            <a:avLst/>
          </a:prstGeom>
          <a:solidFill>
            <a:schemeClr val="bg1"/>
          </a:solidFill>
        </p:spPr>
      </p:pic>
      <p:pic>
        <p:nvPicPr>
          <p:cNvPr id="12" name="Picture 11">
            <a:extLst>
              <a:ext uri="{FF2B5EF4-FFF2-40B4-BE49-F238E27FC236}">
                <a16:creationId xmlns:a16="http://schemas.microsoft.com/office/drawing/2014/main" id="{D7B8C84D-F5BC-887E-F3EE-48D73C422C92}"/>
              </a:ext>
            </a:extLst>
          </p:cNvPr>
          <p:cNvPicPr>
            <a:picLocks noChangeAspect="1"/>
          </p:cNvPicPr>
          <p:nvPr userDrawn="1"/>
        </p:nvPicPr>
        <p:blipFill>
          <a:blip r:embed="rId5"/>
          <a:stretch>
            <a:fillRect/>
          </a:stretch>
        </p:blipFill>
        <p:spPr>
          <a:xfrm>
            <a:off x="4288582" y="786244"/>
            <a:ext cx="749300" cy="698500"/>
          </a:xfrm>
          <a:prstGeom prst="rect">
            <a:avLst/>
          </a:prstGeom>
          <a:solidFill>
            <a:schemeClr val="bg1"/>
          </a:solidFill>
        </p:spPr>
      </p:pic>
      <p:pic>
        <p:nvPicPr>
          <p:cNvPr id="257" name="Picture 256">
            <a:extLst>
              <a:ext uri="{FF2B5EF4-FFF2-40B4-BE49-F238E27FC236}">
                <a16:creationId xmlns:a16="http://schemas.microsoft.com/office/drawing/2014/main" id="{89462C07-3FBD-F770-7769-83221C6C198B}"/>
              </a:ext>
            </a:extLst>
          </p:cNvPr>
          <p:cNvPicPr>
            <a:picLocks noChangeAspect="1"/>
          </p:cNvPicPr>
          <p:nvPr userDrawn="1"/>
        </p:nvPicPr>
        <p:blipFill>
          <a:blip r:embed="rId6"/>
          <a:stretch>
            <a:fillRect/>
          </a:stretch>
        </p:blipFill>
        <p:spPr>
          <a:xfrm>
            <a:off x="6501500" y="786244"/>
            <a:ext cx="825500" cy="698500"/>
          </a:xfrm>
          <a:prstGeom prst="rect">
            <a:avLst/>
          </a:prstGeom>
          <a:solidFill>
            <a:schemeClr val="bg1"/>
          </a:solidFill>
        </p:spPr>
      </p:pic>
      <p:pic>
        <p:nvPicPr>
          <p:cNvPr id="258" name="Picture 257">
            <a:extLst>
              <a:ext uri="{FF2B5EF4-FFF2-40B4-BE49-F238E27FC236}">
                <a16:creationId xmlns:a16="http://schemas.microsoft.com/office/drawing/2014/main" id="{BC0BABDD-4422-A5BC-42A5-DE604A9E4F91}"/>
              </a:ext>
            </a:extLst>
          </p:cNvPr>
          <p:cNvPicPr>
            <a:picLocks noChangeAspect="1"/>
          </p:cNvPicPr>
          <p:nvPr userDrawn="1"/>
        </p:nvPicPr>
        <p:blipFill>
          <a:blip r:embed="rId7"/>
          <a:stretch>
            <a:fillRect/>
          </a:stretch>
        </p:blipFill>
        <p:spPr>
          <a:xfrm>
            <a:off x="7647328" y="722744"/>
            <a:ext cx="635000" cy="825500"/>
          </a:xfrm>
          <a:prstGeom prst="rect">
            <a:avLst/>
          </a:prstGeom>
          <a:solidFill>
            <a:schemeClr val="bg1"/>
          </a:solidFill>
        </p:spPr>
      </p:pic>
      <p:pic>
        <p:nvPicPr>
          <p:cNvPr id="259" name="Picture 258">
            <a:extLst>
              <a:ext uri="{FF2B5EF4-FFF2-40B4-BE49-F238E27FC236}">
                <a16:creationId xmlns:a16="http://schemas.microsoft.com/office/drawing/2014/main" id="{471FB8EF-7805-1DAE-7B44-D9F208020510}"/>
              </a:ext>
            </a:extLst>
          </p:cNvPr>
          <p:cNvPicPr>
            <a:picLocks noChangeAspect="1"/>
          </p:cNvPicPr>
          <p:nvPr userDrawn="1"/>
        </p:nvPicPr>
        <p:blipFill>
          <a:blip r:embed="rId8"/>
          <a:stretch>
            <a:fillRect/>
          </a:stretch>
        </p:blipFill>
        <p:spPr>
          <a:xfrm>
            <a:off x="910959" y="1853045"/>
            <a:ext cx="825500" cy="825500"/>
          </a:xfrm>
          <a:prstGeom prst="rect">
            <a:avLst/>
          </a:prstGeom>
        </p:spPr>
      </p:pic>
      <p:pic>
        <p:nvPicPr>
          <p:cNvPr id="260" name="Picture 259">
            <a:extLst>
              <a:ext uri="{FF2B5EF4-FFF2-40B4-BE49-F238E27FC236}">
                <a16:creationId xmlns:a16="http://schemas.microsoft.com/office/drawing/2014/main" id="{0B61E7DC-83FF-A05A-D059-87AD773D69E6}"/>
              </a:ext>
            </a:extLst>
          </p:cNvPr>
          <p:cNvPicPr>
            <a:picLocks noChangeAspect="1"/>
          </p:cNvPicPr>
          <p:nvPr userDrawn="1"/>
        </p:nvPicPr>
        <p:blipFill>
          <a:blip r:embed="rId9"/>
          <a:stretch>
            <a:fillRect/>
          </a:stretch>
        </p:blipFill>
        <p:spPr>
          <a:xfrm>
            <a:off x="2061753" y="1878445"/>
            <a:ext cx="825500" cy="774700"/>
          </a:xfrm>
          <a:prstGeom prst="rect">
            <a:avLst/>
          </a:prstGeom>
        </p:spPr>
      </p:pic>
      <p:pic>
        <p:nvPicPr>
          <p:cNvPr id="384" name="Picture 383">
            <a:extLst>
              <a:ext uri="{FF2B5EF4-FFF2-40B4-BE49-F238E27FC236}">
                <a16:creationId xmlns:a16="http://schemas.microsoft.com/office/drawing/2014/main" id="{04C3C590-50CC-4BE5-8357-00AD9A9F85AF}"/>
              </a:ext>
            </a:extLst>
          </p:cNvPr>
          <p:cNvPicPr>
            <a:picLocks noChangeAspect="1"/>
          </p:cNvPicPr>
          <p:nvPr userDrawn="1"/>
        </p:nvPicPr>
        <p:blipFill>
          <a:blip r:embed="rId10"/>
          <a:stretch>
            <a:fillRect/>
          </a:stretch>
        </p:blipFill>
        <p:spPr>
          <a:xfrm>
            <a:off x="3426426" y="1827645"/>
            <a:ext cx="215900" cy="876300"/>
          </a:xfrm>
          <a:prstGeom prst="rect">
            <a:avLst/>
          </a:prstGeom>
        </p:spPr>
      </p:pic>
      <p:pic>
        <p:nvPicPr>
          <p:cNvPr id="385" name="Picture 384">
            <a:extLst>
              <a:ext uri="{FF2B5EF4-FFF2-40B4-BE49-F238E27FC236}">
                <a16:creationId xmlns:a16="http://schemas.microsoft.com/office/drawing/2014/main" id="{19F86122-0EEE-E99D-E562-E38E324652F8}"/>
              </a:ext>
            </a:extLst>
          </p:cNvPr>
          <p:cNvPicPr>
            <a:picLocks noChangeAspect="1"/>
          </p:cNvPicPr>
          <p:nvPr userDrawn="1"/>
        </p:nvPicPr>
        <p:blipFill>
          <a:blip r:embed="rId11"/>
          <a:stretch>
            <a:fillRect/>
          </a:stretch>
        </p:blipFill>
        <p:spPr>
          <a:xfrm>
            <a:off x="4233741" y="1865745"/>
            <a:ext cx="850900" cy="800100"/>
          </a:xfrm>
          <a:prstGeom prst="rect">
            <a:avLst/>
          </a:prstGeom>
        </p:spPr>
      </p:pic>
      <p:pic>
        <p:nvPicPr>
          <p:cNvPr id="386" name="Picture 385">
            <a:extLst>
              <a:ext uri="{FF2B5EF4-FFF2-40B4-BE49-F238E27FC236}">
                <a16:creationId xmlns:a16="http://schemas.microsoft.com/office/drawing/2014/main" id="{11296BB0-ECD7-B720-61A4-99EF68F3CA00}"/>
              </a:ext>
            </a:extLst>
          </p:cNvPr>
          <p:cNvPicPr>
            <a:picLocks noChangeAspect="1"/>
          </p:cNvPicPr>
          <p:nvPr userDrawn="1"/>
        </p:nvPicPr>
        <p:blipFill>
          <a:blip r:embed="rId12"/>
          <a:stretch>
            <a:fillRect/>
          </a:stretch>
        </p:blipFill>
        <p:spPr>
          <a:xfrm>
            <a:off x="5334022" y="1930399"/>
            <a:ext cx="977900" cy="711200"/>
          </a:xfrm>
          <a:prstGeom prst="rect">
            <a:avLst/>
          </a:prstGeom>
        </p:spPr>
      </p:pic>
      <p:pic>
        <p:nvPicPr>
          <p:cNvPr id="387" name="Picture 386">
            <a:extLst>
              <a:ext uri="{FF2B5EF4-FFF2-40B4-BE49-F238E27FC236}">
                <a16:creationId xmlns:a16="http://schemas.microsoft.com/office/drawing/2014/main" id="{03FCD746-2AE0-E7CD-A7E2-E50815497657}"/>
              </a:ext>
            </a:extLst>
          </p:cNvPr>
          <p:cNvPicPr>
            <a:picLocks noChangeAspect="1"/>
          </p:cNvPicPr>
          <p:nvPr userDrawn="1"/>
        </p:nvPicPr>
        <p:blipFill>
          <a:blip r:embed="rId13"/>
          <a:stretch>
            <a:fillRect/>
          </a:stretch>
        </p:blipFill>
        <p:spPr>
          <a:xfrm>
            <a:off x="6555763" y="1911349"/>
            <a:ext cx="749300" cy="749300"/>
          </a:xfrm>
          <a:prstGeom prst="rect">
            <a:avLst/>
          </a:prstGeom>
        </p:spPr>
      </p:pic>
      <p:pic>
        <p:nvPicPr>
          <p:cNvPr id="388" name="Picture 387">
            <a:extLst>
              <a:ext uri="{FF2B5EF4-FFF2-40B4-BE49-F238E27FC236}">
                <a16:creationId xmlns:a16="http://schemas.microsoft.com/office/drawing/2014/main" id="{1B0FA31C-B1F9-6686-220A-E85CEADEBFA8}"/>
              </a:ext>
            </a:extLst>
          </p:cNvPr>
          <p:cNvPicPr>
            <a:picLocks noChangeAspect="1"/>
          </p:cNvPicPr>
          <p:nvPr userDrawn="1"/>
        </p:nvPicPr>
        <p:blipFill>
          <a:blip r:embed="rId14"/>
          <a:stretch>
            <a:fillRect/>
          </a:stretch>
        </p:blipFill>
        <p:spPr>
          <a:xfrm>
            <a:off x="7603282" y="1873249"/>
            <a:ext cx="711200" cy="825500"/>
          </a:xfrm>
          <a:prstGeom prst="rect">
            <a:avLst/>
          </a:prstGeom>
          <a:solidFill>
            <a:schemeClr val="bg1"/>
          </a:solidFill>
        </p:spPr>
      </p:pic>
      <p:pic>
        <p:nvPicPr>
          <p:cNvPr id="389" name="Picture 388">
            <a:extLst>
              <a:ext uri="{FF2B5EF4-FFF2-40B4-BE49-F238E27FC236}">
                <a16:creationId xmlns:a16="http://schemas.microsoft.com/office/drawing/2014/main" id="{1F4E65A5-5976-BE70-33C0-CC56556793EC}"/>
              </a:ext>
            </a:extLst>
          </p:cNvPr>
          <p:cNvPicPr>
            <a:picLocks noChangeAspect="1"/>
          </p:cNvPicPr>
          <p:nvPr userDrawn="1"/>
        </p:nvPicPr>
        <p:blipFill>
          <a:blip r:embed="rId15"/>
          <a:stretch>
            <a:fillRect/>
          </a:stretch>
        </p:blipFill>
        <p:spPr>
          <a:xfrm>
            <a:off x="846479" y="3125353"/>
            <a:ext cx="939800" cy="482600"/>
          </a:xfrm>
          <a:prstGeom prst="rect">
            <a:avLst/>
          </a:prstGeom>
        </p:spPr>
      </p:pic>
      <p:pic>
        <p:nvPicPr>
          <p:cNvPr id="390" name="Picture 389">
            <a:extLst>
              <a:ext uri="{FF2B5EF4-FFF2-40B4-BE49-F238E27FC236}">
                <a16:creationId xmlns:a16="http://schemas.microsoft.com/office/drawing/2014/main" id="{E7F2728F-1521-C114-E4C2-FEA43E3D5471}"/>
              </a:ext>
            </a:extLst>
          </p:cNvPr>
          <p:cNvPicPr>
            <a:picLocks noChangeAspect="1"/>
          </p:cNvPicPr>
          <p:nvPr userDrawn="1"/>
        </p:nvPicPr>
        <p:blipFill>
          <a:blip r:embed="rId16"/>
          <a:stretch>
            <a:fillRect/>
          </a:stretch>
        </p:blipFill>
        <p:spPr>
          <a:xfrm>
            <a:off x="2101931" y="3045112"/>
            <a:ext cx="723900" cy="685800"/>
          </a:xfrm>
          <a:prstGeom prst="rect">
            <a:avLst/>
          </a:prstGeom>
        </p:spPr>
      </p:pic>
      <p:pic>
        <p:nvPicPr>
          <p:cNvPr id="391" name="Picture 390">
            <a:extLst>
              <a:ext uri="{FF2B5EF4-FFF2-40B4-BE49-F238E27FC236}">
                <a16:creationId xmlns:a16="http://schemas.microsoft.com/office/drawing/2014/main" id="{F0EE361F-2338-A2DD-7CC8-17B3A600A21E}"/>
              </a:ext>
            </a:extLst>
          </p:cNvPr>
          <p:cNvPicPr>
            <a:picLocks noChangeAspect="1"/>
          </p:cNvPicPr>
          <p:nvPr userDrawn="1"/>
        </p:nvPicPr>
        <p:blipFill>
          <a:blip r:embed="rId17"/>
          <a:stretch>
            <a:fillRect/>
          </a:stretch>
        </p:blipFill>
        <p:spPr>
          <a:xfrm>
            <a:off x="3114121" y="2998353"/>
            <a:ext cx="825500" cy="749300"/>
          </a:xfrm>
          <a:prstGeom prst="rect">
            <a:avLst/>
          </a:prstGeom>
        </p:spPr>
      </p:pic>
      <p:pic>
        <p:nvPicPr>
          <p:cNvPr id="392" name="Picture 391">
            <a:extLst>
              <a:ext uri="{FF2B5EF4-FFF2-40B4-BE49-F238E27FC236}">
                <a16:creationId xmlns:a16="http://schemas.microsoft.com/office/drawing/2014/main" id="{DDBE23B9-2633-98DC-4AD0-3ADB86EB07EA}"/>
              </a:ext>
            </a:extLst>
          </p:cNvPr>
          <p:cNvPicPr>
            <a:picLocks noChangeAspect="1"/>
          </p:cNvPicPr>
          <p:nvPr userDrawn="1"/>
        </p:nvPicPr>
        <p:blipFill>
          <a:blip r:embed="rId18"/>
          <a:stretch>
            <a:fillRect/>
          </a:stretch>
        </p:blipFill>
        <p:spPr>
          <a:xfrm>
            <a:off x="4286909" y="3011053"/>
            <a:ext cx="736600" cy="736600"/>
          </a:xfrm>
          <a:prstGeom prst="rect">
            <a:avLst/>
          </a:prstGeom>
        </p:spPr>
      </p:pic>
      <p:pic>
        <p:nvPicPr>
          <p:cNvPr id="393" name="Picture 392">
            <a:extLst>
              <a:ext uri="{FF2B5EF4-FFF2-40B4-BE49-F238E27FC236}">
                <a16:creationId xmlns:a16="http://schemas.microsoft.com/office/drawing/2014/main" id="{5C0937AA-7FC2-6787-F8FA-75FD6ECE0853}"/>
              </a:ext>
            </a:extLst>
          </p:cNvPr>
          <p:cNvPicPr>
            <a:picLocks noChangeAspect="1"/>
          </p:cNvPicPr>
          <p:nvPr userDrawn="1"/>
        </p:nvPicPr>
        <p:blipFill>
          <a:blip r:embed="rId19"/>
          <a:stretch>
            <a:fillRect/>
          </a:stretch>
        </p:blipFill>
        <p:spPr>
          <a:xfrm>
            <a:off x="5454905" y="2970067"/>
            <a:ext cx="711200" cy="825500"/>
          </a:xfrm>
          <a:prstGeom prst="rect">
            <a:avLst/>
          </a:prstGeom>
        </p:spPr>
      </p:pic>
      <p:pic>
        <p:nvPicPr>
          <p:cNvPr id="394" name="Picture 393">
            <a:extLst>
              <a:ext uri="{FF2B5EF4-FFF2-40B4-BE49-F238E27FC236}">
                <a16:creationId xmlns:a16="http://schemas.microsoft.com/office/drawing/2014/main" id="{AC2AADA8-31C6-E7C7-E83E-5087E8EC1DBC}"/>
              </a:ext>
            </a:extLst>
          </p:cNvPr>
          <p:cNvPicPr>
            <a:picLocks noChangeAspect="1"/>
          </p:cNvPicPr>
          <p:nvPr userDrawn="1"/>
        </p:nvPicPr>
        <p:blipFill>
          <a:blip r:embed="rId20"/>
          <a:stretch>
            <a:fillRect/>
          </a:stretch>
        </p:blipFill>
        <p:spPr>
          <a:xfrm>
            <a:off x="6533250" y="2884053"/>
            <a:ext cx="762000" cy="977900"/>
          </a:xfrm>
          <a:prstGeom prst="rect">
            <a:avLst/>
          </a:prstGeom>
        </p:spPr>
      </p:pic>
      <p:pic>
        <p:nvPicPr>
          <p:cNvPr id="395" name="Picture 394">
            <a:extLst>
              <a:ext uri="{FF2B5EF4-FFF2-40B4-BE49-F238E27FC236}">
                <a16:creationId xmlns:a16="http://schemas.microsoft.com/office/drawing/2014/main" id="{1C34AC2E-54EF-6AB0-B2EA-1AD6D139C129}"/>
              </a:ext>
            </a:extLst>
          </p:cNvPr>
          <p:cNvPicPr>
            <a:picLocks noChangeAspect="1"/>
          </p:cNvPicPr>
          <p:nvPr userDrawn="1"/>
        </p:nvPicPr>
        <p:blipFill>
          <a:blip r:embed="rId21"/>
          <a:stretch>
            <a:fillRect/>
          </a:stretch>
        </p:blipFill>
        <p:spPr>
          <a:xfrm>
            <a:off x="7520329" y="2928503"/>
            <a:ext cx="889000" cy="889000"/>
          </a:xfrm>
          <a:prstGeom prst="rect">
            <a:avLst/>
          </a:prstGeom>
          <a:solidFill>
            <a:schemeClr val="bg1"/>
          </a:solidFill>
        </p:spPr>
      </p:pic>
      <p:pic>
        <p:nvPicPr>
          <p:cNvPr id="396" name="Picture 395">
            <a:extLst>
              <a:ext uri="{FF2B5EF4-FFF2-40B4-BE49-F238E27FC236}">
                <a16:creationId xmlns:a16="http://schemas.microsoft.com/office/drawing/2014/main" id="{21554B97-AC87-4043-D2AC-E2B0254CBB15}"/>
              </a:ext>
            </a:extLst>
          </p:cNvPr>
          <p:cNvPicPr>
            <a:picLocks noChangeAspect="1"/>
          </p:cNvPicPr>
          <p:nvPr userDrawn="1"/>
        </p:nvPicPr>
        <p:blipFill>
          <a:blip r:embed="rId22"/>
          <a:stretch>
            <a:fillRect/>
          </a:stretch>
        </p:blipFill>
        <p:spPr>
          <a:xfrm>
            <a:off x="889141" y="4117107"/>
            <a:ext cx="889000" cy="850900"/>
          </a:xfrm>
          <a:prstGeom prst="rect">
            <a:avLst/>
          </a:prstGeom>
        </p:spPr>
      </p:pic>
      <p:pic>
        <p:nvPicPr>
          <p:cNvPr id="397" name="Picture 396">
            <a:extLst>
              <a:ext uri="{FF2B5EF4-FFF2-40B4-BE49-F238E27FC236}">
                <a16:creationId xmlns:a16="http://schemas.microsoft.com/office/drawing/2014/main" id="{54CA32ED-EF9B-2F99-700A-BFCBAAC154E0}"/>
              </a:ext>
            </a:extLst>
          </p:cNvPr>
          <p:cNvPicPr>
            <a:picLocks noChangeAspect="1"/>
          </p:cNvPicPr>
          <p:nvPr userDrawn="1"/>
        </p:nvPicPr>
        <p:blipFill>
          <a:blip r:embed="rId23"/>
          <a:stretch>
            <a:fillRect/>
          </a:stretch>
        </p:blipFill>
        <p:spPr>
          <a:xfrm>
            <a:off x="1988267" y="4147703"/>
            <a:ext cx="939800" cy="800100"/>
          </a:xfrm>
          <a:prstGeom prst="rect">
            <a:avLst/>
          </a:prstGeom>
        </p:spPr>
      </p:pic>
      <p:pic>
        <p:nvPicPr>
          <p:cNvPr id="398" name="Picture 397">
            <a:extLst>
              <a:ext uri="{FF2B5EF4-FFF2-40B4-BE49-F238E27FC236}">
                <a16:creationId xmlns:a16="http://schemas.microsoft.com/office/drawing/2014/main" id="{F078A473-7D74-A7ED-B081-940380CCDED3}"/>
              </a:ext>
            </a:extLst>
          </p:cNvPr>
          <p:cNvPicPr>
            <a:picLocks noChangeAspect="1"/>
          </p:cNvPicPr>
          <p:nvPr userDrawn="1"/>
        </p:nvPicPr>
        <p:blipFill>
          <a:blip r:embed="rId24"/>
          <a:stretch>
            <a:fillRect/>
          </a:stretch>
        </p:blipFill>
        <p:spPr>
          <a:xfrm>
            <a:off x="3121626" y="4122303"/>
            <a:ext cx="825500" cy="825500"/>
          </a:xfrm>
          <a:prstGeom prst="rect">
            <a:avLst/>
          </a:prstGeom>
        </p:spPr>
      </p:pic>
      <p:pic>
        <p:nvPicPr>
          <p:cNvPr id="399" name="Picture 398">
            <a:extLst>
              <a:ext uri="{FF2B5EF4-FFF2-40B4-BE49-F238E27FC236}">
                <a16:creationId xmlns:a16="http://schemas.microsoft.com/office/drawing/2014/main" id="{3E8808EA-A804-DA96-4369-0E120D383A1A}"/>
              </a:ext>
            </a:extLst>
          </p:cNvPr>
          <p:cNvPicPr>
            <a:picLocks noChangeAspect="1"/>
          </p:cNvPicPr>
          <p:nvPr userDrawn="1"/>
        </p:nvPicPr>
        <p:blipFill>
          <a:blip r:embed="rId25"/>
          <a:stretch>
            <a:fillRect/>
          </a:stretch>
        </p:blipFill>
        <p:spPr>
          <a:xfrm>
            <a:off x="4257409" y="4231407"/>
            <a:ext cx="825500" cy="622300"/>
          </a:xfrm>
          <a:prstGeom prst="rect">
            <a:avLst/>
          </a:prstGeom>
        </p:spPr>
      </p:pic>
      <p:pic>
        <p:nvPicPr>
          <p:cNvPr id="400" name="Picture 399">
            <a:extLst>
              <a:ext uri="{FF2B5EF4-FFF2-40B4-BE49-F238E27FC236}">
                <a16:creationId xmlns:a16="http://schemas.microsoft.com/office/drawing/2014/main" id="{710E43FF-CAE6-EAB6-467B-A8D1E5746651}"/>
              </a:ext>
            </a:extLst>
          </p:cNvPr>
          <p:cNvPicPr>
            <a:picLocks noChangeAspect="1"/>
          </p:cNvPicPr>
          <p:nvPr userDrawn="1"/>
        </p:nvPicPr>
        <p:blipFill>
          <a:blip r:embed="rId26"/>
          <a:stretch>
            <a:fillRect/>
          </a:stretch>
        </p:blipFill>
        <p:spPr>
          <a:xfrm>
            <a:off x="5410222" y="4122303"/>
            <a:ext cx="825500" cy="825500"/>
          </a:xfrm>
          <a:prstGeom prst="rect">
            <a:avLst/>
          </a:prstGeom>
        </p:spPr>
      </p:pic>
      <p:pic>
        <p:nvPicPr>
          <p:cNvPr id="401" name="Picture 400">
            <a:extLst>
              <a:ext uri="{FF2B5EF4-FFF2-40B4-BE49-F238E27FC236}">
                <a16:creationId xmlns:a16="http://schemas.microsoft.com/office/drawing/2014/main" id="{A2F4B473-2C99-7B66-557A-373FBD18E1D2}"/>
              </a:ext>
            </a:extLst>
          </p:cNvPr>
          <p:cNvPicPr>
            <a:picLocks noChangeAspect="1"/>
          </p:cNvPicPr>
          <p:nvPr userDrawn="1"/>
        </p:nvPicPr>
        <p:blipFill>
          <a:blip r:embed="rId27"/>
          <a:stretch>
            <a:fillRect/>
          </a:stretch>
        </p:blipFill>
        <p:spPr>
          <a:xfrm>
            <a:off x="6555763" y="4058803"/>
            <a:ext cx="698500" cy="952500"/>
          </a:xfrm>
          <a:prstGeom prst="rect">
            <a:avLst/>
          </a:prstGeom>
        </p:spPr>
      </p:pic>
      <p:pic>
        <p:nvPicPr>
          <p:cNvPr id="402" name="Picture 401">
            <a:extLst>
              <a:ext uri="{FF2B5EF4-FFF2-40B4-BE49-F238E27FC236}">
                <a16:creationId xmlns:a16="http://schemas.microsoft.com/office/drawing/2014/main" id="{86C345F0-CF86-6591-96A1-A8404D6C1BAC}"/>
              </a:ext>
            </a:extLst>
          </p:cNvPr>
          <p:cNvPicPr>
            <a:picLocks noChangeAspect="1"/>
          </p:cNvPicPr>
          <p:nvPr userDrawn="1"/>
        </p:nvPicPr>
        <p:blipFill>
          <a:blip r:embed="rId28"/>
          <a:stretch>
            <a:fillRect/>
          </a:stretch>
        </p:blipFill>
        <p:spPr>
          <a:xfrm>
            <a:off x="7641382" y="4122303"/>
            <a:ext cx="673100" cy="825500"/>
          </a:xfrm>
          <a:prstGeom prst="rect">
            <a:avLst/>
          </a:prstGeom>
          <a:solidFill>
            <a:schemeClr val="bg1"/>
          </a:solidFill>
        </p:spPr>
      </p:pic>
      <p:pic>
        <p:nvPicPr>
          <p:cNvPr id="403" name="Picture 402">
            <a:extLst>
              <a:ext uri="{FF2B5EF4-FFF2-40B4-BE49-F238E27FC236}">
                <a16:creationId xmlns:a16="http://schemas.microsoft.com/office/drawing/2014/main" id="{F607766D-E104-FE44-F6E1-7F39750EED9E}"/>
              </a:ext>
            </a:extLst>
          </p:cNvPr>
          <p:cNvPicPr>
            <a:picLocks noChangeAspect="1"/>
          </p:cNvPicPr>
          <p:nvPr userDrawn="1"/>
        </p:nvPicPr>
        <p:blipFill>
          <a:blip r:embed="rId29"/>
          <a:stretch>
            <a:fillRect/>
          </a:stretch>
        </p:blipFill>
        <p:spPr>
          <a:xfrm>
            <a:off x="910959" y="5299362"/>
            <a:ext cx="825500" cy="825500"/>
          </a:xfrm>
          <a:prstGeom prst="rect">
            <a:avLst/>
          </a:prstGeom>
        </p:spPr>
      </p:pic>
      <p:pic>
        <p:nvPicPr>
          <p:cNvPr id="404" name="Picture 403">
            <a:extLst>
              <a:ext uri="{FF2B5EF4-FFF2-40B4-BE49-F238E27FC236}">
                <a16:creationId xmlns:a16="http://schemas.microsoft.com/office/drawing/2014/main" id="{B1B821F7-CFC4-97EB-B998-960D8AFFA2B5}"/>
              </a:ext>
            </a:extLst>
          </p:cNvPr>
          <p:cNvPicPr>
            <a:picLocks noChangeAspect="1"/>
          </p:cNvPicPr>
          <p:nvPr userDrawn="1"/>
        </p:nvPicPr>
        <p:blipFill>
          <a:blip r:embed="rId30"/>
          <a:stretch>
            <a:fillRect/>
          </a:stretch>
        </p:blipFill>
        <p:spPr>
          <a:xfrm>
            <a:off x="2099853" y="5291857"/>
            <a:ext cx="787400" cy="825500"/>
          </a:xfrm>
          <a:prstGeom prst="rect">
            <a:avLst/>
          </a:prstGeom>
        </p:spPr>
      </p:pic>
      <p:pic>
        <p:nvPicPr>
          <p:cNvPr id="405" name="Picture 404">
            <a:extLst>
              <a:ext uri="{FF2B5EF4-FFF2-40B4-BE49-F238E27FC236}">
                <a16:creationId xmlns:a16="http://schemas.microsoft.com/office/drawing/2014/main" id="{A49C3AB6-F265-C7E9-123E-2FE173DE1531}"/>
              </a:ext>
            </a:extLst>
          </p:cNvPr>
          <p:cNvPicPr>
            <a:picLocks noChangeAspect="1"/>
          </p:cNvPicPr>
          <p:nvPr userDrawn="1"/>
        </p:nvPicPr>
        <p:blipFill>
          <a:blip r:embed="rId31"/>
          <a:stretch>
            <a:fillRect/>
          </a:stretch>
        </p:blipFill>
        <p:spPr>
          <a:xfrm>
            <a:off x="3267676" y="5305712"/>
            <a:ext cx="533400" cy="825500"/>
          </a:xfrm>
          <a:prstGeom prst="rect">
            <a:avLst/>
          </a:prstGeom>
        </p:spPr>
      </p:pic>
      <p:pic>
        <p:nvPicPr>
          <p:cNvPr id="406" name="Picture 405">
            <a:extLst>
              <a:ext uri="{FF2B5EF4-FFF2-40B4-BE49-F238E27FC236}">
                <a16:creationId xmlns:a16="http://schemas.microsoft.com/office/drawing/2014/main" id="{7772D298-8EB7-3983-2269-197A7E336515}"/>
              </a:ext>
            </a:extLst>
          </p:cNvPr>
          <p:cNvPicPr>
            <a:picLocks noChangeAspect="1"/>
          </p:cNvPicPr>
          <p:nvPr userDrawn="1"/>
        </p:nvPicPr>
        <p:blipFill>
          <a:blip r:embed="rId32"/>
          <a:stretch>
            <a:fillRect/>
          </a:stretch>
        </p:blipFill>
        <p:spPr>
          <a:xfrm>
            <a:off x="4246441" y="5451762"/>
            <a:ext cx="825500" cy="533400"/>
          </a:xfrm>
          <a:prstGeom prst="rect">
            <a:avLst/>
          </a:prstGeom>
        </p:spPr>
      </p:pic>
      <p:pic>
        <p:nvPicPr>
          <p:cNvPr id="407" name="Picture 406">
            <a:extLst>
              <a:ext uri="{FF2B5EF4-FFF2-40B4-BE49-F238E27FC236}">
                <a16:creationId xmlns:a16="http://schemas.microsoft.com/office/drawing/2014/main" id="{340D5EA7-5BD7-50A3-A6BD-19A6029433B2}"/>
              </a:ext>
            </a:extLst>
          </p:cNvPr>
          <p:cNvPicPr>
            <a:picLocks noChangeAspect="1"/>
          </p:cNvPicPr>
          <p:nvPr userDrawn="1"/>
        </p:nvPicPr>
        <p:blipFill>
          <a:blip r:embed="rId33"/>
          <a:stretch>
            <a:fillRect/>
          </a:stretch>
        </p:blipFill>
        <p:spPr>
          <a:xfrm>
            <a:off x="5434469" y="5266457"/>
            <a:ext cx="698500" cy="800100"/>
          </a:xfrm>
          <a:prstGeom prst="rect">
            <a:avLst/>
          </a:prstGeom>
        </p:spPr>
      </p:pic>
      <p:pic>
        <p:nvPicPr>
          <p:cNvPr id="408" name="Picture 407">
            <a:extLst>
              <a:ext uri="{FF2B5EF4-FFF2-40B4-BE49-F238E27FC236}">
                <a16:creationId xmlns:a16="http://schemas.microsoft.com/office/drawing/2014/main" id="{CA88933D-5FCC-54C3-1B67-17F71B9A2B4E}"/>
              </a:ext>
            </a:extLst>
          </p:cNvPr>
          <p:cNvPicPr>
            <a:picLocks noChangeAspect="1"/>
          </p:cNvPicPr>
          <p:nvPr userDrawn="1"/>
        </p:nvPicPr>
        <p:blipFill>
          <a:blip r:embed="rId34"/>
          <a:stretch>
            <a:fillRect/>
          </a:stretch>
        </p:blipFill>
        <p:spPr>
          <a:xfrm>
            <a:off x="6720863" y="5299362"/>
            <a:ext cx="368300" cy="800100"/>
          </a:xfrm>
          <a:prstGeom prst="rect">
            <a:avLst/>
          </a:prstGeom>
        </p:spPr>
      </p:pic>
      <p:pic>
        <p:nvPicPr>
          <p:cNvPr id="409" name="Picture 408">
            <a:extLst>
              <a:ext uri="{FF2B5EF4-FFF2-40B4-BE49-F238E27FC236}">
                <a16:creationId xmlns:a16="http://schemas.microsoft.com/office/drawing/2014/main" id="{EC531A3F-30AF-175C-EF66-512AA16FACFB}"/>
              </a:ext>
            </a:extLst>
          </p:cNvPr>
          <p:cNvPicPr>
            <a:picLocks noChangeAspect="1"/>
          </p:cNvPicPr>
          <p:nvPr userDrawn="1"/>
        </p:nvPicPr>
        <p:blipFill>
          <a:blip r:embed="rId35"/>
          <a:stretch>
            <a:fillRect/>
          </a:stretch>
        </p:blipFill>
        <p:spPr>
          <a:xfrm>
            <a:off x="7577882" y="5291857"/>
            <a:ext cx="736600" cy="749300"/>
          </a:xfrm>
          <a:prstGeom prst="rect">
            <a:avLst/>
          </a:prstGeom>
          <a:solidFill>
            <a:schemeClr val="bg1"/>
          </a:solidFill>
        </p:spPr>
      </p:pic>
      <p:pic>
        <p:nvPicPr>
          <p:cNvPr id="410" name="Picture 409">
            <a:extLst>
              <a:ext uri="{FF2B5EF4-FFF2-40B4-BE49-F238E27FC236}">
                <a16:creationId xmlns:a16="http://schemas.microsoft.com/office/drawing/2014/main" id="{CAD3B499-D3D4-2399-31DD-F4EA4693B5A6}"/>
              </a:ext>
            </a:extLst>
          </p:cNvPr>
          <p:cNvPicPr>
            <a:picLocks noChangeAspect="1"/>
          </p:cNvPicPr>
          <p:nvPr userDrawn="1"/>
        </p:nvPicPr>
        <p:blipFill>
          <a:blip r:embed="rId36"/>
          <a:stretch>
            <a:fillRect/>
          </a:stretch>
        </p:blipFill>
        <p:spPr>
          <a:xfrm>
            <a:off x="5429505" y="749876"/>
            <a:ext cx="762000" cy="749300"/>
          </a:xfrm>
          <a:prstGeom prst="rect">
            <a:avLst/>
          </a:prstGeom>
          <a:solidFill>
            <a:schemeClr val="bg1"/>
          </a:solidFill>
        </p:spPr>
      </p:pic>
      <p:sp>
        <p:nvSpPr>
          <p:cNvPr id="2" name="TextBox 1">
            <a:extLst>
              <a:ext uri="{FF2B5EF4-FFF2-40B4-BE49-F238E27FC236}">
                <a16:creationId xmlns:a16="http://schemas.microsoft.com/office/drawing/2014/main" id="{A43F778E-BE22-7046-1A73-2175A61D72E3}"/>
              </a:ext>
            </a:extLst>
          </p:cNvPr>
          <p:cNvSpPr txBox="1"/>
          <p:nvPr userDrawn="1"/>
        </p:nvSpPr>
        <p:spPr>
          <a:xfrm>
            <a:off x="2388450" y="234474"/>
            <a:ext cx="4470054" cy="369332"/>
          </a:xfrm>
          <a:prstGeom prst="rect">
            <a:avLst/>
          </a:prstGeom>
          <a:noFill/>
        </p:spPr>
        <p:txBody>
          <a:bodyPr wrap="square" rtlCol="0">
            <a:spAutoFit/>
          </a:bodyPr>
          <a:lstStyle/>
          <a:p>
            <a:r>
              <a:rPr lang="en-US" dirty="0"/>
              <a:t>Copy and paste icons to use in your slides</a:t>
            </a:r>
          </a:p>
        </p:txBody>
      </p:sp>
    </p:spTree>
    <p:extLst>
      <p:ext uri="{BB962C8B-B14F-4D97-AF65-F5344CB8AC3E}">
        <p14:creationId xmlns:p14="http://schemas.microsoft.com/office/powerpoint/2010/main" val="739457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icons">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1C7DEF-4391-80F4-DB8A-63D85F1659B9}"/>
              </a:ext>
            </a:extLst>
          </p:cNvPr>
          <p:cNvPicPr>
            <a:picLocks noChangeAspect="1"/>
          </p:cNvPicPr>
          <p:nvPr userDrawn="1"/>
        </p:nvPicPr>
        <p:blipFill>
          <a:blip r:embed="rId2">
            <a:biLevel thresh="25000"/>
          </a:blip>
          <a:stretch>
            <a:fillRect/>
          </a:stretch>
        </p:blipFill>
        <p:spPr>
          <a:xfrm>
            <a:off x="877178" y="795481"/>
            <a:ext cx="774700" cy="825500"/>
          </a:xfrm>
          <a:prstGeom prst="rect">
            <a:avLst/>
          </a:prstGeom>
          <a:solidFill>
            <a:schemeClr val="bg1"/>
          </a:solidFill>
        </p:spPr>
      </p:pic>
      <p:pic>
        <p:nvPicPr>
          <p:cNvPr id="4" name="Picture 3">
            <a:extLst>
              <a:ext uri="{FF2B5EF4-FFF2-40B4-BE49-F238E27FC236}">
                <a16:creationId xmlns:a16="http://schemas.microsoft.com/office/drawing/2014/main" id="{D36D0072-99AB-44EF-325B-FB782544DABE}"/>
              </a:ext>
            </a:extLst>
          </p:cNvPr>
          <p:cNvPicPr>
            <a:picLocks noChangeAspect="1"/>
          </p:cNvPicPr>
          <p:nvPr userDrawn="1"/>
        </p:nvPicPr>
        <p:blipFill>
          <a:blip r:embed="rId3">
            <a:biLevel thresh="25000"/>
          </a:blip>
          <a:stretch>
            <a:fillRect/>
          </a:stretch>
        </p:blipFill>
        <p:spPr>
          <a:xfrm>
            <a:off x="1974459" y="882857"/>
            <a:ext cx="825500" cy="647700"/>
          </a:xfrm>
          <a:prstGeom prst="rect">
            <a:avLst/>
          </a:prstGeom>
        </p:spPr>
      </p:pic>
      <p:pic>
        <p:nvPicPr>
          <p:cNvPr id="5" name="Picture 4">
            <a:extLst>
              <a:ext uri="{FF2B5EF4-FFF2-40B4-BE49-F238E27FC236}">
                <a16:creationId xmlns:a16="http://schemas.microsoft.com/office/drawing/2014/main" id="{E4BEC8F2-318F-3545-0868-CDE98EC4EBD5}"/>
              </a:ext>
            </a:extLst>
          </p:cNvPr>
          <p:cNvPicPr>
            <a:picLocks noChangeAspect="1"/>
          </p:cNvPicPr>
          <p:nvPr userDrawn="1"/>
        </p:nvPicPr>
        <p:blipFill>
          <a:blip r:embed="rId4">
            <a:biLevel thresh="25000"/>
          </a:blip>
          <a:stretch>
            <a:fillRect/>
          </a:stretch>
        </p:blipFill>
        <p:spPr>
          <a:xfrm>
            <a:off x="3132439" y="876301"/>
            <a:ext cx="673100" cy="673100"/>
          </a:xfrm>
          <a:prstGeom prst="rect">
            <a:avLst/>
          </a:prstGeom>
          <a:solidFill>
            <a:schemeClr val="bg1"/>
          </a:solidFill>
        </p:spPr>
      </p:pic>
      <p:pic>
        <p:nvPicPr>
          <p:cNvPr id="6" name="Picture 5">
            <a:extLst>
              <a:ext uri="{FF2B5EF4-FFF2-40B4-BE49-F238E27FC236}">
                <a16:creationId xmlns:a16="http://schemas.microsoft.com/office/drawing/2014/main" id="{4C8BAD8D-D85F-3337-F6CF-D9C19F6F333D}"/>
              </a:ext>
            </a:extLst>
          </p:cNvPr>
          <p:cNvPicPr>
            <a:picLocks noChangeAspect="1"/>
          </p:cNvPicPr>
          <p:nvPr userDrawn="1"/>
        </p:nvPicPr>
        <p:blipFill>
          <a:blip r:embed="rId5">
            <a:biLevel thresh="25000"/>
          </a:blip>
          <a:stretch>
            <a:fillRect/>
          </a:stretch>
        </p:blipFill>
        <p:spPr>
          <a:xfrm>
            <a:off x="4219009" y="858981"/>
            <a:ext cx="749300" cy="698500"/>
          </a:xfrm>
          <a:prstGeom prst="rect">
            <a:avLst/>
          </a:prstGeom>
          <a:solidFill>
            <a:schemeClr val="bg1"/>
          </a:solidFill>
        </p:spPr>
      </p:pic>
      <p:pic>
        <p:nvPicPr>
          <p:cNvPr id="7" name="Picture 6">
            <a:extLst>
              <a:ext uri="{FF2B5EF4-FFF2-40B4-BE49-F238E27FC236}">
                <a16:creationId xmlns:a16="http://schemas.microsoft.com/office/drawing/2014/main" id="{6945BEBD-E7E5-6199-62E9-DCB2BE12E033}"/>
              </a:ext>
            </a:extLst>
          </p:cNvPr>
          <p:cNvPicPr>
            <a:picLocks noChangeAspect="1"/>
          </p:cNvPicPr>
          <p:nvPr userDrawn="1"/>
        </p:nvPicPr>
        <p:blipFill>
          <a:blip r:embed="rId6">
            <a:biLevel thresh="25000"/>
          </a:blip>
          <a:stretch>
            <a:fillRect/>
          </a:stretch>
        </p:blipFill>
        <p:spPr>
          <a:xfrm>
            <a:off x="6431927" y="858981"/>
            <a:ext cx="825500" cy="698500"/>
          </a:xfrm>
          <a:prstGeom prst="rect">
            <a:avLst/>
          </a:prstGeom>
          <a:solidFill>
            <a:schemeClr val="bg1"/>
          </a:solidFill>
        </p:spPr>
      </p:pic>
      <p:pic>
        <p:nvPicPr>
          <p:cNvPr id="8" name="Picture 7">
            <a:extLst>
              <a:ext uri="{FF2B5EF4-FFF2-40B4-BE49-F238E27FC236}">
                <a16:creationId xmlns:a16="http://schemas.microsoft.com/office/drawing/2014/main" id="{1D1D3D19-7A6B-6E4F-222E-EEE65DE7A2BB}"/>
              </a:ext>
            </a:extLst>
          </p:cNvPr>
          <p:cNvPicPr>
            <a:picLocks noChangeAspect="1"/>
          </p:cNvPicPr>
          <p:nvPr userDrawn="1"/>
        </p:nvPicPr>
        <p:blipFill>
          <a:blip r:embed="rId7">
            <a:biLevel thresh="25000"/>
          </a:blip>
          <a:stretch>
            <a:fillRect/>
          </a:stretch>
        </p:blipFill>
        <p:spPr>
          <a:xfrm>
            <a:off x="7577755" y="795481"/>
            <a:ext cx="635000" cy="825500"/>
          </a:xfrm>
          <a:prstGeom prst="rect">
            <a:avLst/>
          </a:prstGeom>
          <a:solidFill>
            <a:schemeClr val="bg1"/>
          </a:solidFill>
        </p:spPr>
      </p:pic>
      <p:pic>
        <p:nvPicPr>
          <p:cNvPr id="12" name="Picture 11">
            <a:extLst>
              <a:ext uri="{FF2B5EF4-FFF2-40B4-BE49-F238E27FC236}">
                <a16:creationId xmlns:a16="http://schemas.microsoft.com/office/drawing/2014/main" id="{2F6635E7-651F-CCAE-E115-D8E5D040FDDF}"/>
              </a:ext>
            </a:extLst>
          </p:cNvPr>
          <p:cNvPicPr>
            <a:picLocks noChangeAspect="1"/>
          </p:cNvPicPr>
          <p:nvPr userDrawn="1"/>
        </p:nvPicPr>
        <p:blipFill>
          <a:blip r:embed="rId8">
            <a:biLevel thresh="25000"/>
          </a:blip>
          <a:stretch>
            <a:fillRect/>
          </a:stretch>
        </p:blipFill>
        <p:spPr>
          <a:xfrm>
            <a:off x="841386" y="1925782"/>
            <a:ext cx="825500" cy="825500"/>
          </a:xfrm>
          <a:prstGeom prst="rect">
            <a:avLst/>
          </a:prstGeom>
        </p:spPr>
      </p:pic>
      <p:pic>
        <p:nvPicPr>
          <p:cNvPr id="257" name="Picture 256">
            <a:extLst>
              <a:ext uri="{FF2B5EF4-FFF2-40B4-BE49-F238E27FC236}">
                <a16:creationId xmlns:a16="http://schemas.microsoft.com/office/drawing/2014/main" id="{DBCD74D0-6F01-4730-729C-D6BDF3E3B475}"/>
              </a:ext>
            </a:extLst>
          </p:cNvPr>
          <p:cNvPicPr>
            <a:picLocks noChangeAspect="1"/>
          </p:cNvPicPr>
          <p:nvPr userDrawn="1"/>
        </p:nvPicPr>
        <p:blipFill>
          <a:blip r:embed="rId9">
            <a:biLevel thresh="25000"/>
          </a:blip>
          <a:stretch>
            <a:fillRect/>
          </a:stretch>
        </p:blipFill>
        <p:spPr>
          <a:xfrm>
            <a:off x="1992180" y="1951182"/>
            <a:ext cx="825500" cy="774700"/>
          </a:xfrm>
          <a:prstGeom prst="rect">
            <a:avLst/>
          </a:prstGeom>
        </p:spPr>
      </p:pic>
      <p:pic>
        <p:nvPicPr>
          <p:cNvPr id="258" name="Picture 257">
            <a:extLst>
              <a:ext uri="{FF2B5EF4-FFF2-40B4-BE49-F238E27FC236}">
                <a16:creationId xmlns:a16="http://schemas.microsoft.com/office/drawing/2014/main" id="{A57EE55A-B68A-68D9-5C83-4F129B2E8807}"/>
              </a:ext>
            </a:extLst>
          </p:cNvPr>
          <p:cNvPicPr>
            <a:picLocks noChangeAspect="1"/>
          </p:cNvPicPr>
          <p:nvPr userDrawn="1"/>
        </p:nvPicPr>
        <p:blipFill>
          <a:blip r:embed="rId10">
            <a:biLevel thresh="25000"/>
          </a:blip>
          <a:stretch>
            <a:fillRect/>
          </a:stretch>
        </p:blipFill>
        <p:spPr>
          <a:xfrm>
            <a:off x="3356853" y="1900382"/>
            <a:ext cx="215900" cy="876300"/>
          </a:xfrm>
          <a:prstGeom prst="rect">
            <a:avLst/>
          </a:prstGeom>
        </p:spPr>
      </p:pic>
      <p:pic>
        <p:nvPicPr>
          <p:cNvPr id="259" name="Picture 258">
            <a:extLst>
              <a:ext uri="{FF2B5EF4-FFF2-40B4-BE49-F238E27FC236}">
                <a16:creationId xmlns:a16="http://schemas.microsoft.com/office/drawing/2014/main" id="{9B84D8F6-8DCC-9C2C-EE8A-63509F6F263E}"/>
              </a:ext>
            </a:extLst>
          </p:cNvPr>
          <p:cNvPicPr>
            <a:picLocks noChangeAspect="1"/>
          </p:cNvPicPr>
          <p:nvPr userDrawn="1"/>
        </p:nvPicPr>
        <p:blipFill>
          <a:blip r:embed="rId11">
            <a:biLevel thresh="25000"/>
          </a:blip>
          <a:stretch>
            <a:fillRect/>
          </a:stretch>
        </p:blipFill>
        <p:spPr>
          <a:xfrm>
            <a:off x="4164168" y="1938482"/>
            <a:ext cx="850900" cy="800100"/>
          </a:xfrm>
          <a:prstGeom prst="rect">
            <a:avLst/>
          </a:prstGeom>
        </p:spPr>
      </p:pic>
      <p:pic>
        <p:nvPicPr>
          <p:cNvPr id="260" name="Picture 259">
            <a:extLst>
              <a:ext uri="{FF2B5EF4-FFF2-40B4-BE49-F238E27FC236}">
                <a16:creationId xmlns:a16="http://schemas.microsoft.com/office/drawing/2014/main" id="{0420F263-0252-D375-3282-D60DE451C665}"/>
              </a:ext>
            </a:extLst>
          </p:cNvPr>
          <p:cNvPicPr>
            <a:picLocks noChangeAspect="1"/>
          </p:cNvPicPr>
          <p:nvPr userDrawn="1"/>
        </p:nvPicPr>
        <p:blipFill>
          <a:blip r:embed="rId12">
            <a:biLevel thresh="25000"/>
          </a:blip>
          <a:stretch>
            <a:fillRect/>
          </a:stretch>
        </p:blipFill>
        <p:spPr>
          <a:xfrm>
            <a:off x="5264449" y="2003136"/>
            <a:ext cx="977900" cy="711200"/>
          </a:xfrm>
          <a:prstGeom prst="rect">
            <a:avLst/>
          </a:prstGeom>
        </p:spPr>
      </p:pic>
      <p:pic>
        <p:nvPicPr>
          <p:cNvPr id="384" name="Picture 383">
            <a:extLst>
              <a:ext uri="{FF2B5EF4-FFF2-40B4-BE49-F238E27FC236}">
                <a16:creationId xmlns:a16="http://schemas.microsoft.com/office/drawing/2014/main" id="{8286BE11-3E52-5FEE-C78F-13A2F2F5968D}"/>
              </a:ext>
            </a:extLst>
          </p:cNvPr>
          <p:cNvPicPr>
            <a:picLocks noChangeAspect="1"/>
          </p:cNvPicPr>
          <p:nvPr userDrawn="1"/>
        </p:nvPicPr>
        <p:blipFill>
          <a:blip r:embed="rId13">
            <a:biLevel thresh="25000"/>
          </a:blip>
          <a:stretch>
            <a:fillRect/>
          </a:stretch>
        </p:blipFill>
        <p:spPr>
          <a:xfrm>
            <a:off x="6486190" y="1984086"/>
            <a:ext cx="749300" cy="749300"/>
          </a:xfrm>
          <a:prstGeom prst="rect">
            <a:avLst/>
          </a:prstGeom>
        </p:spPr>
      </p:pic>
      <p:pic>
        <p:nvPicPr>
          <p:cNvPr id="385" name="Picture 384">
            <a:extLst>
              <a:ext uri="{FF2B5EF4-FFF2-40B4-BE49-F238E27FC236}">
                <a16:creationId xmlns:a16="http://schemas.microsoft.com/office/drawing/2014/main" id="{F5A3E164-8208-C7F8-595E-ABC1C3E403A8}"/>
              </a:ext>
            </a:extLst>
          </p:cNvPr>
          <p:cNvPicPr>
            <a:picLocks noChangeAspect="1"/>
          </p:cNvPicPr>
          <p:nvPr userDrawn="1"/>
        </p:nvPicPr>
        <p:blipFill>
          <a:blip r:embed="rId14">
            <a:biLevel thresh="25000"/>
          </a:blip>
          <a:stretch>
            <a:fillRect/>
          </a:stretch>
        </p:blipFill>
        <p:spPr>
          <a:xfrm>
            <a:off x="7533709" y="1945986"/>
            <a:ext cx="711200" cy="825500"/>
          </a:xfrm>
          <a:prstGeom prst="rect">
            <a:avLst/>
          </a:prstGeom>
          <a:solidFill>
            <a:schemeClr val="bg1"/>
          </a:solidFill>
        </p:spPr>
      </p:pic>
      <p:pic>
        <p:nvPicPr>
          <p:cNvPr id="386" name="Picture 385">
            <a:extLst>
              <a:ext uri="{FF2B5EF4-FFF2-40B4-BE49-F238E27FC236}">
                <a16:creationId xmlns:a16="http://schemas.microsoft.com/office/drawing/2014/main" id="{CC76B5F7-5EB0-FB94-FA47-47C16D589BA9}"/>
              </a:ext>
            </a:extLst>
          </p:cNvPr>
          <p:cNvPicPr>
            <a:picLocks noChangeAspect="1"/>
          </p:cNvPicPr>
          <p:nvPr userDrawn="1"/>
        </p:nvPicPr>
        <p:blipFill>
          <a:blip r:embed="rId15">
            <a:biLevel thresh="25000"/>
          </a:blip>
          <a:stretch>
            <a:fillRect/>
          </a:stretch>
        </p:blipFill>
        <p:spPr>
          <a:xfrm>
            <a:off x="776906" y="3198090"/>
            <a:ext cx="939800" cy="482600"/>
          </a:xfrm>
          <a:prstGeom prst="rect">
            <a:avLst/>
          </a:prstGeom>
        </p:spPr>
      </p:pic>
      <p:pic>
        <p:nvPicPr>
          <p:cNvPr id="387" name="Picture 386">
            <a:extLst>
              <a:ext uri="{FF2B5EF4-FFF2-40B4-BE49-F238E27FC236}">
                <a16:creationId xmlns:a16="http://schemas.microsoft.com/office/drawing/2014/main" id="{0B949B89-78C1-216A-9FA9-C0F7B00A6E80}"/>
              </a:ext>
            </a:extLst>
          </p:cNvPr>
          <p:cNvPicPr>
            <a:picLocks noChangeAspect="1"/>
          </p:cNvPicPr>
          <p:nvPr userDrawn="1"/>
        </p:nvPicPr>
        <p:blipFill>
          <a:blip r:embed="rId16">
            <a:biLevel thresh="25000"/>
          </a:blip>
          <a:stretch>
            <a:fillRect/>
          </a:stretch>
        </p:blipFill>
        <p:spPr>
          <a:xfrm>
            <a:off x="2032358" y="3117849"/>
            <a:ext cx="723900" cy="685800"/>
          </a:xfrm>
          <a:prstGeom prst="rect">
            <a:avLst/>
          </a:prstGeom>
        </p:spPr>
      </p:pic>
      <p:pic>
        <p:nvPicPr>
          <p:cNvPr id="388" name="Picture 387">
            <a:extLst>
              <a:ext uri="{FF2B5EF4-FFF2-40B4-BE49-F238E27FC236}">
                <a16:creationId xmlns:a16="http://schemas.microsoft.com/office/drawing/2014/main" id="{99676480-924C-A73C-8346-F3104D9EB74B}"/>
              </a:ext>
            </a:extLst>
          </p:cNvPr>
          <p:cNvPicPr>
            <a:picLocks noChangeAspect="1"/>
          </p:cNvPicPr>
          <p:nvPr userDrawn="1"/>
        </p:nvPicPr>
        <p:blipFill>
          <a:blip r:embed="rId17">
            <a:biLevel thresh="25000"/>
          </a:blip>
          <a:stretch>
            <a:fillRect/>
          </a:stretch>
        </p:blipFill>
        <p:spPr>
          <a:xfrm>
            <a:off x="3044548" y="3071090"/>
            <a:ext cx="825500" cy="749300"/>
          </a:xfrm>
          <a:prstGeom prst="rect">
            <a:avLst/>
          </a:prstGeom>
        </p:spPr>
      </p:pic>
      <p:pic>
        <p:nvPicPr>
          <p:cNvPr id="389" name="Picture 388">
            <a:extLst>
              <a:ext uri="{FF2B5EF4-FFF2-40B4-BE49-F238E27FC236}">
                <a16:creationId xmlns:a16="http://schemas.microsoft.com/office/drawing/2014/main" id="{A30907FF-6E1F-AC73-B0EA-B5BB44691338}"/>
              </a:ext>
            </a:extLst>
          </p:cNvPr>
          <p:cNvPicPr>
            <a:picLocks noChangeAspect="1"/>
          </p:cNvPicPr>
          <p:nvPr userDrawn="1"/>
        </p:nvPicPr>
        <p:blipFill>
          <a:blip r:embed="rId18">
            <a:biLevel thresh="25000"/>
          </a:blip>
          <a:stretch>
            <a:fillRect/>
          </a:stretch>
        </p:blipFill>
        <p:spPr>
          <a:xfrm>
            <a:off x="4217336" y="3083790"/>
            <a:ext cx="736600" cy="736600"/>
          </a:xfrm>
          <a:prstGeom prst="rect">
            <a:avLst/>
          </a:prstGeom>
        </p:spPr>
      </p:pic>
      <p:pic>
        <p:nvPicPr>
          <p:cNvPr id="390" name="Picture 389">
            <a:extLst>
              <a:ext uri="{FF2B5EF4-FFF2-40B4-BE49-F238E27FC236}">
                <a16:creationId xmlns:a16="http://schemas.microsoft.com/office/drawing/2014/main" id="{05AC2046-E488-29A8-C805-3F24981E9473}"/>
              </a:ext>
            </a:extLst>
          </p:cNvPr>
          <p:cNvPicPr>
            <a:picLocks noChangeAspect="1"/>
          </p:cNvPicPr>
          <p:nvPr userDrawn="1"/>
        </p:nvPicPr>
        <p:blipFill>
          <a:blip r:embed="rId19">
            <a:biLevel thresh="25000"/>
          </a:blip>
          <a:stretch>
            <a:fillRect/>
          </a:stretch>
        </p:blipFill>
        <p:spPr>
          <a:xfrm>
            <a:off x="5385332" y="3042804"/>
            <a:ext cx="711200" cy="825500"/>
          </a:xfrm>
          <a:prstGeom prst="rect">
            <a:avLst/>
          </a:prstGeom>
        </p:spPr>
      </p:pic>
      <p:pic>
        <p:nvPicPr>
          <p:cNvPr id="391" name="Picture 390">
            <a:extLst>
              <a:ext uri="{FF2B5EF4-FFF2-40B4-BE49-F238E27FC236}">
                <a16:creationId xmlns:a16="http://schemas.microsoft.com/office/drawing/2014/main" id="{AB833E19-0028-EAA9-F7F9-9C53C8C7BE7B}"/>
              </a:ext>
            </a:extLst>
          </p:cNvPr>
          <p:cNvPicPr>
            <a:picLocks noChangeAspect="1"/>
          </p:cNvPicPr>
          <p:nvPr userDrawn="1"/>
        </p:nvPicPr>
        <p:blipFill>
          <a:blip r:embed="rId20">
            <a:biLevel thresh="25000"/>
          </a:blip>
          <a:stretch>
            <a:fillRect/>
          </a:stretch>
        </p:blipFill>
        <p:spPr>
          <a:xfrm>
            <a:off x="6463677" y="2956790"/>
            <a:ext cx="762000" cy="977900"/>
          </a:xfrm>
          <a:prstGeom prst="rect">
            <a:avLst/>
          </a:prstGeom>
        </p:spPr>
      </p:pic>
      <p:pic>
        <p:nvPicPr>
          <p:cNvPr id="392" name="Picture 391">
            <a:extLst>
              <a:ext uri="{FF2B5EF4-FFF2-40B4-BE49-F238E27FC236}">
                <a16:creationId xmlns:a16="http://schemas.microsoft.com/office/drawing/2014/main" id="{2889FD06-E09E-5EF4-08CC-9C81000308CA}"/>
              </a:ext>
            </a:extLst>
          </p:cNvPr>
          <p:cNvPicPr>
            <a:picLocks noChangeAspect="1"/>
          </p:cNvPicPr>
          <p:nvPr userDrawn="1"/>
        </p:nvPicPr>
        <p:blipFill>
          <a:blip r:embed="rId21">
            <a:biLevel thresh="25000"/>
          </a:blip>
          <a:stretch>
            <a:fillRect/>
          </a:stretch>
        </p:blipFill>
        <p:spPr>
          <a:xfrm>
            <a:off x="7450756" y="3001240"/>
            <a:ext cx="889000" cy="889000"/>
          </a:xfrm>
          <a:prstGeom prst="rect">
            <a:avLst/>
          </a:prstGeom>
          <a:solidFill>
            <a:schemeClr val="bg1"/>
          </a:solidFill>
        </p:spPr>
      </p:pic>
      <p:pic>
        <p:nvPicPr>
          <p:cNvPr id="393" name="Picture 392">
            <a:extLst>
              <a:ext uri="{FF2B5EF4-FFF2-40B4-BE49-F238E27FC236}">
                <a16:creationId xmlns:a16="http://schemas.microsoft.com/office/drawing/2014/main" id="{D8390BC5-EFFB-13C0-8D2C-4B36FB5972E5}"/>
              </a:ext>
            </a:extLst>
          </p:cNvPr>
          <p:cNvPicPr>
            <a:picLocks noChangeAspect="1"/>
          </p:cNvPicPr>
          <p:nvPr userDrawn="1"/>
        </p:nvPicPr>
        <p:blipFill>
          <a:blip r:embed="rId22">
            <a:biLevel thresh="25000"/>
          </a:blip>
          <a:stretch>
            <a:fillRect/>
          </a:stretch>
        </p:blipFill>
        <p:spPr>
          <a:xfrm>
            <a:off x="819568" y="4189844"/>
            <a:ext cx="889000" cy="850900"/>
          </a:xfrm>
          <a:prstGeom prst="rect">
            <a:avLst/>
          </a:prstGeom>
        </p:spPr>
      </p:pic>
      <p:pic>
        <p:nvPicPr>
          <p:cNvPr id="394" name="Picture 393">
            <a:extLst>
              <a:ext uri="{FF2B5EF4-FFF2-40B4-BE49-F238E27FC236}">
                <a16:creationId xmlns:a16="http://schemas.microsoft.com/office/drawing/2014/main" id="{7B2D38FD-5561-6E32-D06A-C8AE39F0D2F9}"/>
              </a:ext>
            </a:extLst>
          </p:cNvPr>
          <p:cNvPicPr>
            <a:picLocks noChangeAspect="1"/>
          </p:cNvPicPr>
          <p:nvPr userDrawn="1"/>
        </p:nvPicPr>
        <p:blipFill>
          <a:blip r:embed="rId23">
            <a:biLevel thresh="25000"/>
          </a:blip>
          <a:stretch>
            <a:fillRect/>
          </a:stretch>
        </p:blipFill>
        <p:spPr>
          <a:xfrm>
            <a:off x="1918694" y="4220440"/>
            <a:ext cx="939800" cy="800100"/>
          </a:xfrm>
          <a:prstGeom prst="rect">
            <a:avLst/>
          </a:prstGeom>
        </p:spPr>
      </p:pic>
      <p:pic>
        <p:nvPicPr>
          <p:cNvPr id="395" name="Picture 394">
            <a:extLst>
              <a:ext uri="{FF2B5EF4-FFF2-40B4-BE49-F238E27FC236}">
                <a16:creationId xmlns:a16="http://schemas.microsoft.com/office/drawing/2014/main" id="{FE01850C-FB35-382C-92A0-C0AC9C29ADCC}"/>
              </a:ext>
            </a:extLst>
          </p:cNvPr>
          <p:cNvPicPr>
            <a:picLocks noChangeAspect="1"/>
          </p:cNvPicPr>
          <p:nvPr userDrawn="1"/>
        </p:nvPicPr>
        <p:blipFill>
          <a:blip r:embed="rId24">
            <a:biLevel thresh="25000"/>
          </a:blip>
          <a:stretch>
            <a:fillRect/>
          </a:stretch>
        </p:blipFill>
        <p:spPr>
          <a:xfrm>
            <a:off x="3052053" y="4195040"/>
            <a:ext cx="825500" cy="825500"/>
          </a:xfrm>
          <a:prstGeom prst="rect">
            <a:avLst/>
          </a:prstGeom>
        </p:spPr>
      </p:pic>
      <p:pic>
        <p:nvPicPr>
          <p:cNvPr id="396" name="Picture 395">
            <a:extLst>
              <a:ext uri="{FF2B5EF4-FFF2-40B4-BE49-F238E27FC236}">
                <a16:creationId xmlns:a16="http://schemas.microsoft.com/office/drawing/2014/main" id="{011E8733-1236-53F6-2053-F66E20412DAF}"/>
              </a:ext>
            </a:extLst>
          </p:cNvPr>
          <p:cNvPicPr>
            <a:picLocks noChangeAspect="1"/>
          </p:cNvPicPr>
          <p:nvPr userDrawn="1"/>
        </p:nvPicPr>
        <p:blipFill>
          <a:blip r:embed="rId25">
            <a:biLevel thresh="25000"/>
          </a:blip>
          <a:stretch>
            <a:fillRect/>
          </a:stretch>
        </p:blipFill>
        <p:spPr>
          <a:xfrm>
            <a:off x="4187836" y="4304144"/>
            <a:ext cx="825500" cy="622300"/>
          </a:xfrm>
          <a:prstGeom prst="rect">
            <a:avLst/>
          </a:prstGeom>
        </p:spPr>
      </p:pic>
      <p:pic>
        <p:nvPicPr>
          <p:cNvPr id="397" name="Picture 396">
            <a:extLst>
              <a:ext uri="{FF2B5EF4-FFF2-40B4-BE49-F238E27FC236}">
                <a16:creationId xmlns:a16="http://schemas.microsoft.com/office/drawing/2014/main" id="{58430154-9D89-8281-ED96-7E8F104F3D28}"/>
              </a:ext>
            </a:extLst>
          </p:cNvPr>
          <p:cNvPicPr>
            <a:picLocks noChangeAspect="1"/>
          </p:cNvPicPr>
          <p:nvPr userDrawn="1"/>
        </p:nvPicPr>
        <p:blipFill>
          <a:blip r:embed="rId26">
            <a:biLevel thresh="25000"/>
          </a:blip>
          <a:stretch>
            <a:fillRect/>
          </a:stretch>
        </p:blipFill>
        <p:spPr>
          <a:xfrm>
            <a:off x="5340649" y="4195040"/>
            <a:ext cx="825500" cy="825500"/>
          </a:xfrm>
          <a:prstGeom prst="rect">
            <a:avLst/>
          </a:prstGeom>
        </p:spPr>
      </p:pic>
      <p:pic>
        <p:nvPicPr>
          <p:cNvPr id="398" name="Picture 397">
            <a:extLst>
              <a:ext uri="{FF2B5EF4-FFF2-40B4-BE49-F238E27FC236}">
                <a16:creationId xmlns:a16="http://schemas.microsoft.com/office/drawing/2014/main" id="{FA682A78-3670-16D9-DED5-B9309C59F9E1}"/>
              </a:ext>
            </a:extLst>
          </p:cNvPr>
          <p:cNvPicPr>
            <a:picLocks noChangeAspect="1"/>
          </p:cNvPicPr>
          <p:nvPr userDrawn="1"/>
        </p:nvPicPr>
        <p:blipFill>
          <a:blip r:embed="rId27">
            <a:biLevel thresh="25000"/>
          </a:blip>
          <a:stretch>
            <a:fillRect/>
          </a:stretch>
        </p:blipFill>
        <p:spPr>
          <a:xfrm>
            <a:off x="6486190" y="4131540"/>
            <a:ext cx="698500" cy="952500"/>
          </a:xfrm>
          <a:prstGeom prst="rect">
            <a:avLst/>
          </a:prstGeom>
        </p:spPr>
      </p:pic>
      <p:pic>
        <p:nvPicPr>
          <p:cNvPr id="399" name="Picture 398">
            <a:extLst>
              <a:ext uri="{FF2B5EF4-FFF2-40B4-BE49-F238E27FC236}">
                <a16:creationId xmlns:a16="http://schemas.microsoft.com/office/drawing/2014/main" id="{7C06A833-5804-414A-7418-E6DCC01F2E98}"/>
              </a:ext>
            </a:extLst>
          </p:cNvPr>
          <p:cNvPicPr>
            <a:picLocks noChangeAspect="1"/>
          </p:cNvPicPr>
          <p:nvPr userDrawn="1"/>
        </p:nvPicPr>
        <p:blipFill>
          <a:blip r:embed="rId28">
            <a:biLevel thresh="25000"/>
          </a:blip>
          <a:stretch>
            <a:fillRect/>
          </a:stretch>
        </p:blipFill>
        <p:spPr>
          <a:xfrm>
            <a:off x="7571809" y="4195040"/>
            <a:ext cx="673100" cy="825500"/>
          </a:xfrm>
          <a:prstGeom prst="rect">
            <a:avLst/>
          </a:prstGeom>
          <a:solidFill>
            <a:schemeClr val="bg1"/>
          </a:solidFill>
        </p:spPr>
      </p:pic>
      <p:pic>
        <p:nvPicPr>
          <p:cNvPr id="400" name="Picture 399">
            <a:extLst>
              <a:ext uri="{FF2B5EF4-FFF2-40B4-BE49-F238E27FC236}">
                <a16:creationId xmlns:a16="http://schemas.microsoft.com/office/drawing/2014/main" id="{89A79800-BBED-6E63-2C9F-BC26E3AC3ECD}"/>
              </a:ext>
            </a:extLst>
          </p:cNvPr>
          <p:cNvPicPr>
            <a:picLocks noChangeAspect="1"/>
          </p:cNvPicPr>
          <p:nvPr userDrawn="1"/>
        </p:nvPicPr>
        <p:blipFill>
          <a:blip r:embed="rId29">
            <a:biLevel thresh="25000"/>
          </a:blip>
          <a:stretch>
            <a:fillRect/>
          </a:stretch>
        </p:blipFill>
        <p:spPr>
          <a:xfrm>
            <a:off x="841386" y="5372099"/>
            <a:ext cx="825500" cy="825500"/>
          </a:xfrm>
          <a:prstGeom prst="rect">
            <a:avLst/>
          </a:prstGeom>
        </p:spPr>
      </p:pic>
      <p:pic>
        <p:nvPicPr>
          <p:cNvPr id="401" name="Picture 400">
            <a:extLst>
              <a:ext uri="{FF2B5EF4-FFF2-40B4-BE49-F238E27FC236}">
                <a16:creationId xmlns:a16="http://schemas.microsoft.com/office/drawing/2014/main" id="{0D7263AC-64DB-9ADD-3B1D-722EBB121507}"/>
              </a:ext>
            </a:extLst>
          </p:cNvPr>
          <p:cNvPicPr>
            <a:picLocks noChangeAspect="1"/>
          </p:cNvPicPr>
          <p:nvPr userDrawn="1"/>
        </p:nvPicPr>
        <p:blipFill>
          <a:blip r:embed="rId30">
            <a:biLevel thresh="25000"/>
          </a:blip>
          <a:stretch>
            <a:fillRect/>
          </a:stretch>
        </p:blipFill>
        <p:spPr>
          <a:xfrm>
            <a:off x="2030280" y="5364594"/>
            <a:ext cx="787400" cy="825500"/>
          </a:xfrm>
          <a:prstGeom prst="rect">
            <a:avLst/>
          </a:prstGeom>
        </p:spPr>
      </p:pic>
      <p:pic>
        <p:nvPicPr>
          <p:cNvPr id="402" name="Picture 401">
            <a:extLst>
              <a:ext uri="{FF2B5EF4-FFF2-40B4-BE49-F238E27FC236}">
                <a16:creationId xmlns:a16="http://schemas.microsoft.com/office/drawing/2014/main" id="{EE3DD6A9-243A-A84F-B2D9-41312A0E5D8F}"/>
              </a:ext>
            </a:extLst>
          </p:cNvPr>
          <p:cNvPicPr>
            <a:picLocks noChangeAspect="1"/>
          </p:cNvPicPr>
          <p:nvPr userDrawn="1"/>
        </p:nvPicPr>
        <p:blipFill>
          <a:blip r:embed="rId31">
            <a:biLevel thresh="25000"/>
          </a:blip>
          <a:stretch>
            <a:fillRect/>
          </a:stretch>
        </p:blipFill>
        <p:spPr>
          <a:xfrm>
            <a:off x="3198103" y="5378449"/>
            <a:ext cx="533400" cy="825500"/>
          </a:xfrm>
          <a:prstGeom prst="rect">
            <a:avLst/>
          </a:prstGeom>
        </p:spPr>
      </p:pic>
      <p:pic>
        <p:nvPicPr>
          <p:cNvPr id="403" name="Picture 402">
            <a:extLst>
              <a:ext uri="{FF2B5EF4-FFF2-40B4-BE49-F238E27FC236}">
                <a16:creationId xmlns:a16="http://schemas.microsoft.com/office/drawing/2014/main" id="{8323235E-6DAE-03A7-BBC6-D8A7CDE2E250}"/>
              </a:ext>
            </a:extLst>
          </p:cNvPr>
          <p:cNvPicPr>
            <a:picLocks noChangeAspect="1"/>
          </p:cNvPicPr>
          <p:nvPr userDrawn="1"/>
        </p:nvPicPr>
        <p:blipFill>
          <a:blip r:embed="rId32">
            <a:biLevel thresh="25000"/>
          </a:blip>
          <a:stretch>
            <a:fillRect/>
          </a:stretch>
        </p:blipFill>
        <p:spPr>
          <a:xfrm>
            <a:off x="4176868" y="5524499"/>
            <a:ext cx="825500" cy="533400"/>
          </a:xfrm>
          <a:prstGeom prst="rect">
            <a:avLst/>
          </a:prstGeom>
        </p:spPr>
      </p:pic>
      <p:pic>
        <p:nvPicPr>
          <p:cNvPr id="404" name="Picture 403">
            <a:extLst>
              <a:ext uri="{FF2B5EF4-FFF2-40B4-BE49-F238E27FC236}">
                <a16:creationId xmlns:a16="http://schemas.microsoft.com/office/drawing/2014/main" id="{B276BD52-2C14-52F7-8336-28E7AA025ED0}"/>
              </a:ext>
            </a:extLst>
          </p:cNvPr>
          <p:cNvPicPr>
            <a:picLocks noChangeAspect="1"/>
          </p:cNvPicPr>
          <p:nvPr userDrawn="1"/>
        </p:nvPicPr>
        <p:blipFill>
          <a:blip r:embed="rId33">
            <a:biLevel thresh="25000"/>
          </a:blip>
          <a:stretch>
            <a:fillRect/>
          </a:stretch>
        </p:blipFill>
        <p:spPr>
          <a:xfrm>
            <a:off x="5364896" y="5339194"/>
            <a:ext cx="698500" cy="800100"/>
          </a:xfrm>
          <a:prstGeom prst="rect">
            <a:avLst/>
          </a:prstGeom>
        </p:spPr>
      </p:pic>
      <p:pic>
        <p:nvPicPr>
          <p:cNvPr id="405" name="Picture 404">
            <a:extLst>
              <a:ext uri="{FF2B5EF4-FFF2-40B4-BE49-F238E27FC236}">
                <a16:creationId xmlns:a16="http://schemas.microsoft.com/office/drawing/2014/main" id="{F1B6B62A-74FD-A9FF-07DE-5FC4BB71B50F}"/>
              </a:ext>
            </a:extLst>
          </p:cNvPr>
          <p:cNvPicPr>
            <a:picLocks noChangeAspect="1"/>
          </p:cNvPicPr>
          <p:nvPr userDrawn="1"/>
        </p:nvPicPr>
        <p:blipFill>
          <a:blip r:embed="rId34">
            <a:biLevel thresh="25000"/>
          </a:blip>
          <a:stretch>
            <a:fillRect/>
          </a:stretch>
        </p:blipFill>
        <p:spPr>
          <a:xfrm>
            <a:off x="6651290" y="5372099"/>
            <a:ext cx="368300" cy="800100"/>
          </a:xfrm>
          <a:prstGeom prst="rect">
            <a:avLst/>
          </a:prstGeom>
        </p:spPr>
      </p:pic>
      <p:pic>
        <p:nvPicPr>
          <p:cNvPr id="406" name="Picture 405">
            <a:extLst>
              <a:ext uri="{FF2B5EF4-FFF2-40B4-BE49-F238E27FC236}">
                <a16:creationId xmlns:a16="http://schemas.microsoft.com/office/drawing/2014/main" id="{3678BAC5-8F75-6100-907C-02A81534B247}"/>
              </a:ext>
            </a:extLst>
          </p:cNvPr>
          <p:cNvPicPr>
            <a:picLocks noChangeAspect="1"/>
          </p:cNvPicPr>
          <p:nvPr userDrawn="1"/>
        </p:nvPicPr>
        <p:blipFill>
          <a:blip r:embed="rId35">
            <a:biLevel thresh="25000"/>
          </a:blip>
          <a:stretch>
            <a:fillRect/>
          </a:stretch>
        </p:blipFill>
        <p:spPr>
          <a:xfrm>
            <a:off x="7508309" y="5364594"/>
            <a:ext cx="736600" cy="749300"/>
          </a:xfrm>
          <a:prstGeom prst="rect">
            <a:avLst/>
          </a:prstGeom>
          <a:solidFill>
            <a:schemeClr val="bg1"/>
          </a:solidFill>
        </p:spPr>
      </p:pic>
      <p:pic>
        <p:nvPicPr>
          <p:cNvPr id="407" name="Picture 406">
            <a:extLst>
              <a:ext uri="{FF2B5EF4-FFF2-40B4-BE49-F238E27FC236}">
                <a16:creationId xmlns:a16="http://schemas.microsoft.com/office/drawing/2014/main" id="{EF05C2FB-35C9-5AF8-FEA5-D8E207B9FF61}"/>
              </a:ext>
            </a:extLst>
          </p:cNvPr>
          <p:cNvPicPr>
            <a:picLocks noChangeAspect="1"/>
          </p:cNvPicPr>
          <p:nvPr userDrawn="1"/>
        </p:nvPicPr>
        <p:blipFill>
          <a:blip r:embed="rId36">
            <a:biLevel thresh="25000"/>
          </a:blip>
          <a:stretch>
            <a:fillRect/>
          </a:stretch>
        </p:blipFill>
        <p:spPr>
          <a:xfrm>
            <a:off x="5359932" y="822613"/>
            <a:ext cx="762000" cy="749300"/>
          </a:xfrm>
          <a:prstGeom prst="rect">
            <a:avLst/>
          </a:prstGeom>
          <a:solidFill>
            <a:schemeClr val="bg1"/>
          </a:solidFill>
        </p:spPr>
      </p:pic>
      <p:sp>
        <p:nvSpPr>
          <p:cNvPr id="2" name="TextBox 1">
            <a:extLst>
              <a:ext uri="{FF2B5EF4-FFF2-40B4-BE49-F238E27FC236}">
                <a16:creationId xmlns:a16="http://schemas.microsoft.com/office/drawing/2014/main" id="{36659FF1-4227-2831-5839-DE092A3FFE5E}"/>
              </a:ext>
            </a:extLst>
          </p:cNvPr>
          <p:cNvSpPr txBox="1"/>
          <p:nvPr userDrawn="1"/>
        </p:nvSpPr>
        <p:spPr>
          <a:xfrm>
            <a:off x="2388450" y="234474"/>
            <a:ext cx="4470054" cy="369332"/>
          </a:xfrm>
          <a:prstGeom prst="rect">
            <a:avLst/>
          </a:prstGeom>
          <a:noFill/>
        </p:spPr>
        <p:txBody>
          <a:bodyPr wrap="square" rtlCol="0">
            <a:spAutoFit/>
          </a:bodyPr>
          <a:lstStyle/>
          <a:p>
            <a:r>
              <a:rPr lang="en-US" dirty="0"/>
              <a:t>Copy and paste icons to use in your slides</a:t>
            </a:r>
          </a:p>
        </p:txBody>
      </p:sp>
    </p:spTree>
    <p:extLst>
      <p:ext uri="{BB962C8B-B14F-4D97-AF65-F5344CB8AC3E}">
        <p14:creationId xmlns:p14="http://schemas.microsoft.com/office/powerpoint/2010/main" val="124990250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06110BC4-A277-12DD-5BDA-F7DC639EC81F}"/>
              </a:ext>
            </a:extLst>
          </p:cNvPr>
          <p:cNvSpPr/>
          <p:nvPr userDrawn="1"/>
        </p:nvSpPr>
        <p:spPr>
          <a:xfrm>
            <a:off x="0" y="6674921"/>
            <a:ext cx="9144000" cy="183079"/>
          </a:xfrm>
          <a:prstGeom prst="rect">
            <a:avLst/>
          </a:prstGeom>
          <a:solidFill>
            <a:srgbClr val="007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158046"/>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5" r:id="rId5"/>
    <p:sldLayoutId id="2147483663" r:id="rId6"/>
    <p:sldLayoutId id="2147483664" r:id="rId7"/>
  </p:sldLayoutIdLst>
  <p:txStyles>
    <p:titleStyle>
      <a:lvl1pPr algn="l" defTabSz="914400" rtl="0" eaLnBrk="1" latinLnBrk="0" hangingPunct="1">
        <a:lnSpc>
          <a:spcPct val="90000"/>
        </a:lnSpc>
        <a:spcBef>
          <a:spcPct val="0"/>
        </a:spcBef>
        <a:buNone/>
        <a:defRPr sz="4400" kern="1200">
          <a:solidFill>
            <a:srgbClr val="0072BB"/>
          </a:solidFill>
          <a:latin typeface="Gilroy Extra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3455" y="3298778"/>
            <a:ext cx="7038265" cy="715565"/>
          </a:xfrm>
        </p:spPr>
        <p:txBody>
          <a:bodyPr/>
          <a:lstStyle/>
          <a:p>
            <a:r>
              <a:rPr lang="en-US" sz="5400" dirty="0"/>
              <a:t>Tees Valley </a:t>
            </a:r>
            <a:br>
              <a:rPr lang="en-US" sz="5400" dirty="0"/>
            </a:br>
            <a:r>
              <a:rPr lang="en-US" sz="5400" dirty="0"/>
              <a:t>Getting Help </a:t>
            </a:r>
            <a:br>
              <a:rPr lang="en-US" sz="5400" dirty="0"/>
            </a:br>
            <a:r>
              <a:rPr lang="en-US" sz="4000" dirty="0"/>
              <a:t>Children and Young People’s Mental Health</a:t>
            </a:r>
            <a:br>
              <a:rPr lang="en-US" sz="4000" dirty="0"/>
            </a:br>
            <a:br>
              <a:rPr lang="en-US" sz="4000" dirty="0"/>
            </a:br>
            <a:r>
              <a:rPr lang="en-US" sz="4400" dirty="0"/>
              <a:t>Engagement exercise findings</a:t>
            </a:r>
            <a:br>
              <a:rPr lang="en-US" sz="4400" dirty="0"/>
            </a:br>
            <a:r>
              <a:rPr lang="en-US" sz="4400" dirty="0"/>
              <a:t>March 2024</a:t>
            </a:r>
            <a:endParaRPr lang="en-US" sz="5400" dirty="0"/>
          </a:p>
        </p:txBody>
      </p:sp>
    </p:spTree>
    <p:extLst>
      <p:ext uri="{BB962C8B-B14F-4D97-AF65-F5344CB8AC3E}">
        <p14:creationId xmlns:p14="http://schemas.microsoft.com/office/powerpoint/2010/main" val="104290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p:txBody>
          <a:bodyPr>
            <a:normAutofit fontScale="90000"/>
          </a:bodyPr>
          <a:lstStyle/>
          <a:p>
            <a:r>
              <a:rPr lang="en-US" dirty="0"/>
              <a:t>Children and Young People – on-line mental health support</a:t>
            </a:r>
          </a:p>
        </p:txBody>
      </p:sp>
      <p:sp>
        <p:nvSpPr>
          <p:cNvPr id="24" name="Content Placeholder 2">
            <a:extLst>
              <a:ext uri="{FF2B5EF4-FFF2-40B4-BE49-F238E27FC236}">
                <a16:creationId xmlns:a16="http://schemas.microsoft.com/office/drawing/2014/main" id="{D91F1A54-D0FE-3AF1-AD4D-7477090A8AFF}"/>
              </a:ext>
            </a:extLst>
          </p:cNvPr>
          <p:cNvSpPr txBox="1">
            <a:spLocks/>
          </p:cNvSpPr>
          <p:nvPr/>
        </p:nvSpPr>
        <p:spPr>
          <a:xfrm>
            <a:off x="0" y="1690689"/>
            <a:ext cx="9143999" cy="48021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j-lt"/>
              </a:rPr>
              <a:t>The majority of children and young people said they would want an on-line provision as a good starting point</a:t>
            </a:r>
          </a:p>
          <a:p>
            <a:r>
              <a:rPr lang="en-US" sz="2000" dirty="0">
                <a:latin typeface="+mj-lt"/>
              </a:rPr>
              <a:t>Many children and young people said they were unlikely/very unlikely to use this for mental health support</a:t>
            </a:r>
            <a:endParaRPr lang="en-GB" sz="2000" dirty="0">
              <a:latin typeface="+mj-lt"/>
            </a:endParaRPr>
          </a:p>
          <a:p>
            <a:r>
              <a:rPr lang="en-GB" sz="2000" dirty="0">
                <a:latin typeface="+mj-lt"/>
              </a:rPr>
              <a:t>Prefer face-to-face sessions (or speak to family member) so relationships could be built and so they could see who they are talking to.</a:t>
            </a:r>
          </a:p>
          <a:p>
            <a:r>
              <a:rPr lang="en-GB" sz="2000" dirty="0">
                <a:latin typeface="+mj-lt"/>
              </a:rPr>
              <a:t>Concerns about feeling ‘</a:t>
            </a:r>
            <a:r>
              <a:rPr lang="en-GB" sz="2000" i="1" dirty="0">
                <a:latin typeface="+mj-lt"/>
              </a:rPr>
              <a:t>more judged</a:t>
            </a:r>
            <a:r>
              <a:rPr lang="en-GB" sz="2000" dirty="0">
                <a:latin typeface="+mj-lt"/>
              </a:rPr>
              <a:t>’. </a:t>
            </a:r>
          </a:p>
          <a:p>
            <a:r>
              <a:rPr lang="en-GB" sz="2000" dirty="0">
                <a:latin typeface="+mj-lt"/>
              </a:rPr>
              <a:t>Concerns about trust and reliability of practitioners if they couldn’t see them but also about their personal information being shared</a:t>
            </a:r>
          </a:p>
          <a:p>
            <a:r>
              <a:rPr lang="en-GB" sz="2000" dirty="0">
                <a:latin typeface="+mj-lt"/>
              </a:rPr>
              <a:t>Prefer to receive an immediate response</a:t>
            </a:r>
          </a:p>
          <a:p>
            <a:r>
              <a:rPr lang="en-GB" sz="2000" dirty="0">
                <a:latin typeface="+mj-lt"/>
              </a:rPr>
              <a:t>Not having access to or being able to read emails/reading difficulties</a:t>
            </a:r>
          </a:p>
          <a:p>
            <a:r>
              <a:rPr lang="en-GB" sz="2000" dirty="0">
                <a:latin typeface="+mj-lt"/>
              </a:rPr>
              <a:t>Concerned whether this type of support would help</a:t>
            </a:r>
          </a:p>
          <a:p>
            <a:r>
              <a:rPr lang="en-GB" sz="2000" dirty="0">
                <a:latin typeface="+mj-lt"/>
              </a:rPr>
              <a:t>On-Line Life not being real</a:t>
            </a:r>
          </a:p>
        </p:txBody>
      </p:sp>
    </p:spTree>
    <p:extLst>
      <p:ext uri="{BB962C8B-B14F-4D97-AF65-F5344CB8AC3E}">
        <p14:creationId xmlns:p14="http://schemas.microsoft.com/office/powerpoint/2010/main" val="4153084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p:txBody>
          <a:bodyPr>
            <a:normAutofit fontScale="90000"/>
          </a:bodyPr>
          <a:lstStyle/>
          <a:p>
            <a:r>
              <a:rPr lang="en-US" dirty="0"/>
              <a:t>Children and Young People – what would support you to have better mental health?</a:t>
            </a:r>
          </a:p>
        </p:txBody>
      </p:sp>
      <p:sp>
        <p:nvSpPr>
          <p:cNvPr id="3" name="Content Placeholder 2">
            <a:extLst>
              <a:ext uri="{FF2B5EF4-FFF2-40B4-BE49-F238E27FC236}">
                <a16:creationId xmlns:a16="http://schemas.microsoft.com/office/drawing/2014/main" id="{5652A1C6-7B95-0862-1012-AD797E3671B6}"/>
              </a:ext>
            </a:extLst>
          </p:cNvPr>
          <p:cNvSpPr>
            <a:spLocks noGrp="1"/>
          </p:cNvSpPr>
          <p:nvPr>
            <p:ph sz="quarter" idx="13"/>
          </p:nvPr>
        </p:nvSpPr>
        <p:spPr>
          <a:xfrm>
            <a:off x="213755" y="1805049"/>
            <a:ext cx="8930243" cy="4687825"/>
          </a:xfrm>
        </p:spPr>
        <p:txBody>
          <a:bodyPr>
            <a:normAutofit fontScale="85000" lnSpcReduction="20000"/>
          </a:bodyPr>
          <a:lstStyle/>
          <a:p>
            <a:pPr marL="0" indent="0">
              <a:buNone/>
            </a:pPr>
            <a:r>
              <a:rPr lang="en-GB" b="1" dirty="0"/>
              <a:t>Ensuring a greater focus on mental health within schools</a:t>
            </a:r>
          </a:p>
          <a:p>
            <a:pPr lvl="1"/>
            <a:r>
              <a:rPr lang="en-GB" dirty="0"/>
              <a:t>School staff better equipped to deal with mental health needs of children and young people</a:t>
            </a:r>
          </a:p>
          <a:p>
            <a:pPr lvl="1"/>
            <a:r>
              <a:rPr lang="en-GB" dirty="0"/>
              <a:t>Access to calm and private spaces.</a:t>
            </a:r>
          </a:p>
          <a:p>
            <a:pPr lvl="1"/>
            <a:r>
              <a:rPr lang="en-GB" dirty="0"/>
              <a:t>Promotion of wellbeing strategies</a:t>
            </a:r>
          </a:p>
          <a:p>
            <a:pPr lvl="1">
              <a:lnSpc>
                <a:spcPct val="100000"/>
              </a:lnSpc>
            </a:pPr>
            <a:r>
              <a:rPr lang="en-GB" dirty="0"/>
              <a:t>Schools following through on what they say they will do – for example, bullying policies.</a:t>
            </a:r>
          </a:p>
          <a:p>
            <a:pPr lvl="1">
              <a:lnSpc>
                <a:spcPct val="100000"/>
              </a:lnSpc>
            </a:pPr>
            <a:r>
              <a:rPr lang="en-GB" dirty="0"/>
              <a:t>Across all schools to help reduce stigma</a:t>
            </a:r>
          </a:p>
          <a:p>
            <a:pPr marL="0" indent="0">
              <a:buNone/>
            </a:pPr>
            <a:r>
              <a:rPr lang="en-GB" b="1" dirty="0"/>
              <a:t>Access to better mental health support outside</a:t>
            </a:r>
          </a:p>
          <a:p>
            <a:pPr lvl="1"/>
            <a:r>
              <a:rPr lang="en-GB" dirty="0"/>
              <a:t>Services being well promoted and readily available for everyone – designed with children</a:t>
            </a:r>
          </a:p>
          <a:p>
            <a:pPr lvl="1"/>
            <a:r>
              <a:rPr lang="en-GB" dirty="0"/>
              <a:t>Services not over promising and under delivering</a:t>
            </a:r>
          </a:p>
          <a:p>
            <a:pPr lvl="1"/>
            <a:r>
              <a:rPr lang="en-GB" dirty="0"/>
              <a:t>Having the option to choose where they will receive support</a:t>
            </a:r>
          </a:p>
          <a:p>
            <a:pPr lvl="1"/>
            <a:r>
              <a:rPr lang="en-GB" dirty="0"/>
              <a:t>Confidential and private </a:t>
            </a:r>
          </a:p>
          <a:p>
            <a:pPr lvl="1"/>
            <a:r>
              <a:rPr lang="en-GB" dirty="0"/>
              <a:t>Feeling prepared when receiving support for the first time</a:t>
            </a:r>
          </a:p>
          <a:p>
            <a:pPr lvl="1"/>
            <a:r>
              <a:rPr lang="en-GB" dirty="0"/>
              <a:t>Better understanding of what’s available</a:t>
            </a:r>
          </a:p>
        </p:txBody>
      </p:sp>
      <p:sp>
        <p:nvSpPr>
          <p:cNvPr id="4" name="Content Placeholder 2">
            <a:extLst>
              <a:ext uri="{FF2B5EF4-FFF2-40B4-BE49-F238E27FC236}">
                <a16:creationId xmlns:a16="http://schemas.microsoft.com/office/drawing/2014/main" id="{A12DD243-FEFF-6D89-A6BF-00B4E0423193}"/>
              </a:ext>
            </a:extLst>
          </p:cNvPr>
          <p:cNvSpPr txBox="1">
            <a:spLocks/>
          </p:cNvSpPr>
          <p:nvPr/>
        </p:nvSpPr>
        <p:spPr>
          <a:xfrm>
            <a:off x="0" y="6014025"/>
            <a:ext cx="9143999" cy="704354"/>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solidFill>
                  <a:schemeClr val="bg1"/>
                </a:solidFill>
              </a:rPr>
              <a:t>Children and young people want to have the option to choose what is best for them and where they receive support.</a:t>
            </a:r>
          </a:p>
        </p:txBody>
      </p:sp>
    </p:spTree>
    <p:extLst>
      <p:ext uri="{BB962C8B-B14F-4D97-AF65-F5344CB8AC3E}">
        <p14:creationId xmlns:p14="http://schemas.microsoft.com/office/powerpoint/2010/main" val="269286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0" indent="0">
              <a:buSzPts val="1200"/>
              <a:buNone/>
            </a:pPr>
            <a:r>
              <a:rPr lang="en-US" sz="3600" dirty="0"/>
              <a:t>What our Parents and Carers told us</a:t>
            </a:r>
          </a:p>
          <a:p>
            <a:pPr marL="0" indent="0">
              <a:buSzPts val="1200"/>
              <a:buNone/>
            </a:pPr>
            <a:r>
              <a:rPr lang="en-GB" sz="3600" dirty="0">
                <a:latin typeface="Arial" panose="020B0604020202020204" pitchFamily="34" charset="0"/>
                <a:cs typeface="Times New Roman" panose="02020603050405020304" pitchFamily="18" charset="0"/>
              </a:rPr>
              <a:t>156 parents and carers</a:t>
            </a:r>
          </a:p>
          <a:p>
            <a:pPr marL="0" indent="0">
              <a:buSzPts val="1200"/>
              <a:buNone/>
            </a:pPr>
            <a:r>
              <a:rPr lang="en-GB" sz="1700" dirty="0">
                <a:latin typeface="Arial" panose="020B0604020202020204" pitchFamily="34" charset="0"/>
                <a:cs typeface="Times New Roman" panose="02020603050405020304" pitchFamily="18" charset="0"/>
              </a:rPr>
              <a:t>35% were primary carers of ‘disabled’ children, young adults or adults</a:t>
            </a:r>
          </a:p>
          <a:p>
            <a:pPr marL="0" indent="0">
              <a:buSzPts val="1200"/>
              <a:buNone/>
            </a:pPr>
            <a:r>
              <a:rPr lang="en-GB" sz="1700" dirty="0">
                <a:latin typeface="Arial" panose="020B0604020202020204" pitchFamily="34" charset="0"/>
                <a:cs typeface="Times New Roman" panose="02020603050405020304" pitchFamily="18" charset="0"/>
              </a:rPr>
              <a:t>36% have a disability or long-term illness/health condition</a:t>
            </a:r>
          </a:p>
          <a:p>
            <a:pPr marL="0" indent="0">
              <a:buSzPts val="1200"/>
              <a:buNone/>
            </a:pPr>
            <a:r>
              <a:rPr lang="en-GB" sz="1700" dirty="0">
                <a:latin typeface="Arial" panose="020B0604020202020204" pitchFamily="34" charset="0"/>
                <a:cs typeface="Times New Roman" panose="02020603050405020304" pitchFamily="18" charset="0"/>
              </a:rPr>
              <a:t>A further 23% had a mental health difficulty</a:t>
            </a:r>
            <a:endParaRPr lang="en-US" sz="1700" dirty="0">
              <a:latin typeface="Arial" panose="020B0604020202020204" pitchFamily="34" charset="0"/>
            </a:endParaRPr>
          </a:p>
          <a:p>
            <a:pPr marL="0" indent="0">
              <a:buNone/>
            </a:pPr>
            <a:endParaRPr lang="en-US" sz="3600" dirty="0"/>
          </a:p>
        </p:txBody>
      </p:sp>
    </p:spTree>
    <p:extLst>
      <p:ext uri="{BB962C8B-B14F-4D97-AF65-F5344CB8AC3E}">
        <p14:creationId xmlns:p14="http://schemas.microsoft.com/office/powerpoint/2010/main" val="148927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a:xfrm>
            <a:off x="106878" y="365126"/>
            <a:ext cx="8408472" cy="1325563"/>
          </a:xfrm>
        </p:spPr>
        <p:txBody>
          <a:bodyPr>
            <a:normAutofit fontScale="90000"/>
          </a:bodyPr>
          <a:lstStyle/>
          <a:p>
            <a:r>
              <a:rPr lang="en-US" dirty="0"/>
              <a:t>Parents and Carers – majority of children receiving/received support</a:t>
            </a:r>
          </a:p>
        </p:txBody>
      </p:sp>
      <p:sp>
        <p:nvSpPr>
          <p:cNvPr id="3" name="Content Placeholder 2">
            <a:extLst>
              <a:ext uri="{FF2B5EF4-FFF2-40B4-BE49-F238E27FC236}">
                <a16:creationId xmlns:a16="http://schemas.microsoft.com/office/drawing/2014/main" id="{5652A1C6-7B95-0862-1012-AD797E3671B6}"/>
              </a:ext>
            </a:extLst>
          </p:cNvPr>
          <p:cNvSpPr>
            <a:spLocks noGrp="1"/>
          </p:cNvSpPr>
          <p:nvPr>
            <p:ph sz="quarter" idx="13"/>
          </p:nvPr>
        </p:nvSpPr>
        <p:spPr>
          <a:xfrm>
            <a:off x="106878" y="1947553"/>
            <a:ext cx="9037122" cy="3503222"/>
          </a:xfrm>
        </p:spPr>
        <p:txBody>
          <a:bodyPr>
            <a:noAutofit/>
          </a:bodyPr>
          <a:lstStyle/>
          <a:p>
            <a:pPr marL="0" indent="0">
              <a:buNone/>
            </a:pPr>
            <a:r>
              <a:rPr lang="en-GB" sz="1400" dirty="0">
                <a:latin typeface="Arial" panose="020B0604020202020204" pitchFamily="34" charset="0"/>
                <a:cs typeface="Arial" panose="020B0604020202020204" pitchFamily="34" charset="0"/>
              </a:rPr>
              <a:t>Parent carers of children with more extensive needs (70%) however had utilised a range of provision</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Referral process </a:t>
            </a:r>
            <a:r>
              <a:rPr lang="en-US" sz="1400" dirty="0">
                <a:latin typeface="Arial" panose="020B0604020202020204" pitchFamily="34" charset="0"/>
                <a:cs typeface="Arial" panose="020B0604020202020204" pitchFamily="34" charset="0"/>
              </a:rPr>
              <a:t>- 56% said poor/fair and 42% said good/very good/excellent</a:t>
            </a:r>
          </a:p>
          <a:p>
            <a:pPr marL="0" indent="0">
              <a:buNone/>
            </a:pPr>
            <a:r>
              <a:rPr lang="en-US" sz="1400" b="1" dirty="0">
                <a:latin typeface="Arial" panose="020B0604020202020204" pitchFamily="34" charset="0"/>
                <a:cs typeface="Arial" panose="020B0604020202020204" pitchFamily="34" charset="0"/>
              </a:rPr>
              <a:t>Waiting time for support </a:t>
            </a:r>
            <a:r>
              <a:rPr lang="en-US" sz="1400" dirty="0">
                <a:latin typeface="Arial" panose="020B0604020202020204" pitchFamily="34" charset="0"/>
                <a:cs typeface="Arial" panose="020B0604020202020204" pitchFamily="34" charset="0"/>
              </a:rPr>
              <a:t>- 66% said poor/fair 30% said good/very good/excellent</a:t>
            </a:r>
          </a:p>
          <a:p>
            <a:pPr marL="0" indent="0">
              <a:buNone/>
            </a:pPr>
            <a:r>
              <a:rPr lang="en-US" sz="1400" b="1" dirty="0">
                <a:latin typeface="Arial" panose="020B0604020202020204" pitchFamily="34" charset="0"/>
                <a:cs typeface="Arial" panose="020B0604020202020204" pitchFamily="34" charset="0"/>
              </a:rPr>
              <a:t>Support received during waiting </a:t>
            </a:r>
            <a:r>
              <a:rPr lang="en-US" sz="1400" dirty="0">
                <a:latin typeface="Arial" panose="020B0604020202020204" pitchFamily="34" charset="0"/>
                <a:cs typeface="Arial" panose="020B0604020202020204" pitchFamily="34" charset="0"/>
              </a:rPr>
              <a:t>– 74% said poor/fair and 17% said good/very good/excellent</a:t>
            </a:r>
          </a:p>
          <a:p>
            <a:pPr marL="0" indent="0">
              <a:buNone/>
            </a:pPr>
            <a:r>
              <a:rPr lang="en-US" sz="1400" b="1" dirty="0">
                <a:latin typeface="Arial" panose="020B0604020202020204" pitchFamily="34" charset="0"/>
                <a:cs typeface="Arial" panose="020B0604020202020204" pitchFamily="34" charset="0"/>
              </a:rPr>
              <a:t>Quality of Support </a:t>
            </a:r>
            <a:r>
              <a:rPr lang="en-US" sz="1400" dirty="0">
                <a:latin typeface="Arial" panose="020B0604020202020204" pitchFamily="34" charset="0"/>
                <a:cs typeface="Arial" panose="020B0604020202020204" pitchFamily="34" charset="0"/>
              </a:rPr>
              <a:t>– 61% said poor/fair and 32% said good/very good/excellent</a:t>
            </a:r>
          </a:p>
          <a:p>
            <a:pPr marL="0" indent="0">
              <a:buNone/>
            </a:pPr>
            <a:r>
              <a:rPr lang="en-US" sz="1400" b="1" dirty="0">
                <a:latin typeface="Arial" panose="020B0604020202020204" pitchFamily="34" charset="0"/>
                <a:cs typeface="Arial" panose="020B0604020202020204" pitchFamily="34" charset="0"/>
              </a:rPr>
              <a:t>Staff understanding </a:t>
            </a:r>
            <a:r>
              <a:rPr lang="en-US" sz="1400" dirty="0">
                <a:latin typeface="Arial" panose="020B0604020202020204" pitchFamily="34" charset="0"/>
                <a:cs typeface="Arial" panose="020B0604020202020204" pitchFamily="34" charset="0"/>
              </a:rPr>
              <a:t>– 51% said poor/fair and 46% said good/very good/excellent</a:t>
            </a:r>
          </a:p>
          <a:p>
            <a:pPr marL="0" indent="0">
              <a:buNone/>
            </a:pPr>
            <a:r>
              <a:rPr lang="en-US" sz="1400" b="1" dirty="0">
                <a:latin typeface="Arial" panose="020B0604020202020204" pitchFamily="34" charset="0"/>
                <a:cs typeface="Arial" panose="020B0604020202020204" pitchFamily="34" charset="0"/>
              </a:rPr>
              <a:t>Communication with parent carers </a:t>
            </a:r>
            <a:r>
              <a:rPr lang="en-US" sz="1400" dirty="0">
                <a:latin typeface="Arial" panose="020B0604020202020204" pitchFamily="34" charset="0"/>
                <a:cs typeface="Arial" panose="020B0604020202020204" pitchFamily="34" charset="0"/>
              </a:rPr>
              <a:t>– 58% said fair/poor and 39% good/very good/excellent</a:t>
            </a:r>
          </a:p>
          <a:p>
            <a:pPr marL="0" indent="0">
              <a:buNone/>
            </a:pPr>
            <a:r>
              <a:rPr lang="en-US" sz="1400" b="1" dirty="0">
                <a:latin typeface="Arial" panose="020B0604020202020204" pitchFamily="34" charset="0"/>
                <a:cs typeface="Arial" panose="020B0604020202020204" pitchFamily="34" charset="0"/>
              </a:rPr>
              <a:t>Communication with other services </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eg</a:t>
            </a:r>
            <a:r>
              <a:rPr lang="en-US" sz="1400" dirty="0">
                <a:latin typeface="Arial" panose="020B0604020202020204" pitchFamily="34" charset="0"/>
                <a:cs typeface="Arial" panose="020B0604020202020204" pitchFamily="34" charset="0"/>
              </a:rPr>
              <a:t> school/GP’s) poor/fair 58% and 24% good/very good/excellent</a:t>
            </a:r>
          </a:p>
          <a:p>
            <a:pPr marL="0" indent="0">
              <a:buNone/>
            </a:pPr>
            <a:r>
              <a:rPr lang="en-US" sz="1400" b="1" dirty="0">
                <a:latin typeface="Arial" panose="020B0604020202020204" pitchFamily="34" charset="0"/>
                <a:cs typeface="Arial" panose="020B0604020202020204" pitchFamily="34" charset="0"/>
              </a:rPr>
              <a:t>What was good? </a:t>
            </a:r>
            <a:r>
              <a:rPr lang="en-US" sz="1400" dirty="0">
                <a:latin typeface="Arial" panose="020B0604020202020204" pitchFamily="34" charset="0"/>
                <a:cs typeface="Arial" panose="020B0604020202020204" pitchFamily="34" charset="0"/>
              </a:rPr>
              <a:t>78% had positive comments ‘i</a:t>
            </a:r>
            <a:r>
              <a:rPr lang="en-US" sz="1400" b="1" i="1" dirty="0">
                <a:latin typeface="Arial" panose="020B0604020202020204" pitchFamily="34" charset="0"/>
                <a:cs typeface="Arial" panose="020B0604020202020204" pitchFamily="34" charset="0"/>
              </a:rPr>
              <a:t>nitial assessment and treatment was quick, child received support, staff part of the positive experience</a:t>
            </a:r>
          </a:p>
          <a:p>
            <a:pPr marL="0" indent="0">
              <a:buNone/>
            </a:pPr>
            <a:endParaRPr lang="en-US" sz="1400" b="1"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F01FB9-0546-82E4-B635-88824CAAAD69}"/>
              </a:ext>
            </a:extLst>
          </p:cNvPr>
          <p:cNvSpPr txBox="1"/>
          <p:nvPr/>
        </p:nvSpPr>
        <p:spPr>
          <a:xfrm>
            <a:off x="0" y="5450775"/>
            <a:ext cx="9144000" cy="1200329"/>
          </a:xfrm>
          <a:prstGeom prst="rect">
            <a:avLst/>
          </a:prstGeom>
          <a:solidFill>
            <a:schemeClr val="accent2"/>
          </a:solidFill>
        </p:spPr>
        <p:txBody>
          <a:bodyPr wrap="square" rtlCol="0">
            <a:spAutoFit/>
          </a:bodyPr>
          <a:lstStyle/>
          <a:p>
            <a:pPr lvl="1" algn="ctr"/>
            <a:r>
              <a:rPr lang="en-US" sz="1800" dirty="0">
                <a:solidFill>
                  <a:schemeClr val="bg1"/>
                </a:solidFill>
                <a:latin typeface="Arial" panose="020B0604020202020204" pitchFamily="34" charset="0"/>
                <a:cs typeface="Arial" panose="020B0604020202020204" pitchFamily="34" charset="0"/>
              </a:rPr>
              <a:t>36% of respondents said that the </a:t>
            </a:r>
            <a:r>
              <a:rPr lang="en-US" sz="1800" b="1" dirty="0">
                <a:solidFill>
                  <a:schemeClr val="bg1"/>
                </a:solidFill>
                <a:latin typeface="Arial" panose="020B0604020202020204" pitchFamily="34" charset="0"/>
                <a:cs typeface="Arial" panose="020B0604020202020204" pitchFamily="34" charset="0"/>
              </a:rPr>
              <a:t>referral process could be improved</a:t>
            </a:r>
          </a:p>
          <a:p>
            <a:pPr lvl="1" algn="ctr"/>
            <a:r>
              <a:rPr lang="en-US" sz="1800" dirty="0">
                <a:solidFill>
                  <a:schemeClr val="bg1"/>
                </a:solidFill>
                <a:latin typeface="Arial" panose="020B0604020202020204" pitchFamily="34" charset="0"/>
                <a:cs typeface="Arial" panose="020B0604020202020204" pitchFamily="34" charset="0"/>
              </a:rPr>
              <a:t>33% of respondents said that they would </a:t>
            </a:r>
            <a:r>
              <a:rPr lang="en-US" sz="1800" b="1" dirty="0">
                <a:solidFill>
                  <a:schemeClr val="bg1"/>
                </a:solidFill>
                <a:latin typeface="Arial" panose="020B0604020202020204" pitchFamily="34" charset="0"/>
                <a:cs typeface="Arial" panose="020B0604020202020204" pitchFamily="34" charset="0"/>
              </a:rPr>
              <a:t>like to feel listened to and/or better understood</a:t>
            </a:r>
          </a:p>
          <a:p>
            <a:pPr lvl="1" algn="ctr"/>
            <a:r>
              <a:rPr lang="en-US" sz="1800" dirty="0">
                <a:solidFill>
                  <a:schemeClr val="bg1"/>
                </a:solidFill>
                <a:latin typeface="Arial" panose="020B0604020202020204" pitchFamily="34" charset="0"/>
                <a:cs typeface="Arial" panose="020B0604020202020204" pitchFamily="34" charset="0"/>
              </a:rPr>
              <a:t>17% mentioned that </a:t>
            </a:r>
            <a:r>
              <a:rPr lang="en-US" sz="1800" b="1" dirty="0">
                <a:solidFill>
                  <a:schemeClr val="bg1"/>
                </a:solidFill>
                <a:latin typeface="Arial" panose="020B0604020202020204" pitchFamily="34" charset="0"/>
                <a:cs typeface="Arial" panose="020B0604020202020204" pitchFamily="34" charset="0"/>
              </a:rPr>
              <a:t>waiting times </a:t>
            </a:r>
            <a:r>
              <a:rPr lang="en-US" sz="1800" dirty="0">
                <a:solidFill>
                  <a:schemeClr val="bg1"/>
                </a:solidFill>
                <a:latin typeface="Arial" panose="020B0604020202020204" pitchFamily="34" charset="0"/>
                <a:cs typeface="Arial" panose="020B0604020202020204" pitchFamily="34" charset="0"/>
              </a:rPr>
              <a:t>could be shorter</a:t>
            </a:r>
          </a:p>
        </p:txBody>
      </p:sp>
    </p:spTree>
    <p:extLst>
      <p:ext uri="{BB962C8B-B14F-4D97-AF65-F5344CB8AC3E}">
        <p14:creationId xmlns:p14="http://schemas.microsoft.com/office/powerpoint/2010/main" val="98729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p:txBody>
          <a:bodyPr/>
          <a:lstStyle/>
          <a:p>
            <a:r>
              <a:rPr lang="en-US" dirty="0"/>
              <a:t>Parents and Carers - Summary</a:t>
            </a:r>
          </a:p>
        </p:txBody>
      </p:sp>
      <p:sp>
        <p:nvSpPr>
          <p:cNvPr id="3" name="Content Placeholder 2">
            <a:extLst>
              <a:ext uri="{FF2B5EF4-FFF2-40B4-BE49-F238E27FC236}">
                <a16:creationId xmlns:a16="http://schemas.microsoft.com/office/drawing/2014/main" id="{5652A1C6-7B95-0862-1012-AD797E3671B6}"/>
              </a:ext>
            </a:extLst>
          </p:cNvPr>
          <p:cNvSpPr>
            <a:spLocks noGrp="1"/>
          </p:cNvSpPr>
          <p:nvPr>
            <p:ph sz="quarter" idx="13"/>
          </p:nvPr>
        </p:nvSpPr>
        <p:spPr/>
        <p:txBody>
          <a:bodyPr>
            <a:normAutofit fontScale="92500" lnSpcReduction="20000"/>
          </a:bodyPr>
          <a:lstStyle/>
          <a:p>
            <a:pPr marL="0" indent="0">
              <a:buNone/>
            </a:pPr>
            <a:r>
              <a:rPr lang="en-US" sz="2000" dirty="0">
                <a:latin typeface="Arial" panose="020B0604020202020204" pitchFamily="34" charset="0"/>
                <a:cs typeface="Arial" panose="020B0604020202020204" pitchFamily="34" charset="0"/>
              </a:rPr>
              <a:t>Waiting times for support and support received was inadequate</a:t>
            </a:r>
          </a:p>
          <a:p>
            <a:pPr marL="0" indent="0">
              <a:buNone/>
            </a:pPr>
            <a:r>
              <a:rPr lang="en-US" sz="2000" dirty="0">
                <a:latin typeface="Arial" panose="020B0604020202020204" pitchFamily="34" charset="0"/>
                <a:cs typeface="Arial" panose="020B0604020202020204" pitchFamily="34" charset="0"/>
              </a:rPr>
              <a:t>Parent Carers lack confidence that their child or young person will receive the right support when needed and want to see changes to the referral process with shorter waiting times.  </a:t>
            </a:r>
          </a:p>
          <a:p>
            <a:pPr marL="0" indent="0">
              <a:buNone/>
            </a:pPr>
            <a:r>
              <a:rPr lang="en-US" sz="2000" dirty="0">
                <a:latin typeface="Arial" panose="020B0604020202020204" pitchFamily="34" charset="0"/>
                <a:cs typeface="Arial" panose="020B0604020202020204" pitchFamily="34" charset="0"/>
              </a:rPr>
              <a:t>Getting children the right type of support when needed was felt to be the most important factor</a:t>
            </a:r>
          </a:p>
          <a:p>
            <a:pPr marL="0" indent="0">
              <a:buNone/>
            </a:pPr>
            <a:r>
              <a:rPr lang="en-US" sz="2000" dirty="0">
                <a:latin typeface="Arial" panose="020B0604020202020204" pitchFamily="34" charset="0"/>
                <a:cs typeface="Arial" panose="020B0604020202020204" pitchFamily="34" charset="0"/>
              </a:rPr>
              <a:t>It’s important that parent’s carers and their children feel listened to and understood</a:t>
            </a:r>
          </a:p>
          <a:p>
            <a:pPr marL="0" indent="0">
              <a:buNone/>
            </a:pPr>
            <a:r>
              <a:rPr lang="en-US" sz="2000" dirty="0">
                <a:latin typeface="Arial" panose="020B0604020202020204" pitchFamily="34" charset="0"/>
                <a:cs typeface="Arial" panose="020B0604020202020204" pitchFamily="34" charset="0"/>
              </a:rPr>
              <a:t>Parent carers want their child and young person’s care to be tailored to their needs</a:t>
            </a:r>
          </a:p>
          <a:p>
            <a:pPr marL="0" indent="0">
              <a:buNone/>
            </a:pPr>
            <a:r>
              <a:rPr lang="en-US" sz="2000" dirty="0">
                <a:latin typeface="Arial" panose="020B0604020202020204" pitchFamily="34" charset="0"/>
                <a:cs typeface="Arial" panose="020B0604020202020204" pitchFamily="34" charset="0"/>
              </a:rPr>
              <a:t>Similarly, from children, parents want their child to have more options for different types of therapy with support to be available in different locations (not just clinical settings) and flexibility in its length and duration</a:t>
            </a:r>
          </a:p>
          <a:p>
            <a:pPr marL="0" indent="0">
              <a:buNone/>
            </a:pPr>
            <a:r>
              <a:rPr lang="en-US" sz="2000" dirty="0">
                <a:latin typeface="Arial" panose="020B0604020202020204" pitchFamily="34" charset="0"/>
                <a:cs typeface="Arial" panose="020B0604020202020204" pitchFamily="34" charset="0"/>
              </a:rPr>
              <a:t>A small proportion felt that improvements were needed in the support for children with neurodiversity.</a:t>
            </a:r>
          </a:p>
        </p:txBody>
      </p:sp>
    </p:spTree>
    <p:extLst>
      <p:ext uri="{BB962C8B-B14F-4D97-AF65-F5344CB8AC3E}">
        <p14:creationId xmlns:p14="http://schemas.microsoft.com/office/powerpoint/2010/main" val="283146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9627-1574-7A8F-0FF2-89A10A79A2EE}"/>
              </a:ext>
            </a:extLst>
          </p:cNvPr>
          <p:cNvSpPr>
            <a:spLocks noGrp="1"/>
          </p:cNvSpPr>
          <p:nvPr>
            <p:ph type="title"/>
          </p:nvPr>
        </p:nvSpPr>
        <p:spPr/>
        <p:txBody>
          <a:bodyPr/>
          <a:lstStyle/>
          <a:p>
            <a:r>
              <a:rPr lang="en-US" dirty="0"/>
              <a:t>Overall Key Conclusions</a:t>
            </a:r>
          </a:p>
        </p:txBody>
      </p:sp>
      <p:sp>
        <p:nvSpPr>
          <p:cNvPr id="3" name="Content Placeholder 2">
            <a:extLst>
              <a:ext uri="{FF2B5EF4-FFF2-40B4-BE49-F238E27FC236}">
                <a16:creationId xmlns:a16="http://schemas.microsoft.com/office/drawing/2014/main" id="{089FFA4C-7D9D-EF27-DDA0-CACD1FC4545D}"/>
              </a:ext>
            </a:extLst>
          </p:cNvPr>
          <p:cNvSpPr>
            <a:spLocks noGrp="1"/>
          </p:cNvSpPr>
          <p:nvPr>
            <p:ph sz="quarter" idx="13"/>
          </p:nvPr>
        </p:nvSpPr>
        <p:spPr>
          <a:xfrm>
            <a:off x="0" y="1372130"/>
            <a:ext cx="9144000" cy="5485870"/>
          </a:xfrm>
        </p:spPr>
        <p:txBody>
          <a:bodyPr anchor="ctr">
            <a:normAutofit fontScale="92500" lnSpcReduction="20000"/>
          </a:bodyPr>
          <a:lstStyle/>
          <a:p>
            <a:pPr marL="0" indent="0">
              <a:buNone/>
            </a:pPr>
            <a:endParaRPr lang="en-US" sz="1800" b="1" dirty="0"/>
          </a:p>
          <a:p>
            <a:r>
              <a:rPr lang="en-GB" sz="1900" dirty="0"/>
              <a:t>Improved funding with more sustainable commissioning and contracting needed</a:t>
            </a:r>
          </a:p>
          <a:p>
            <a:r>
              <a:rPr lang="en-US" sz="1900" dirty="0"/>
              <a:t>To be consistent and equitable across the whole of the Tees Valley – early help and mental health support in every school and from an earlier age</a:t>
            </a:r>
          </a:p>
          <a:p>
            <a:r>
              <a:rPr lang="en-US" sz="1900" dirty="0"/>
              <a:t>To meet the needs of the children and young people across Tees Valley – including those with increasing complexities and for those where there are gaps in provision – trauma attachment positive behaviour support</a:t>
            </a:r>
          </a:p>
          <a:p>
            <a:r>
              <a:rPr lang="en-US" sz="1900" dirty="0"/>
              <a:t>Embedding I-Thrive as a needs-led approach</a:t>
            </a:r>
          </a:p>
          <a:p>
            <a:r>
              <a:rPr lang="en-US" sz="1900" dirty="0"/>
              <a:t>Streamlined pathways with a more comprehensive assessment earlier on and triage across partners to prevent children being moved from one service to another unnecessarily</a:t>
            </a:r>
          </a:p>
          <a:p>
            <a:r>
              <a:rPr lang="en-US" sz="1900" dirty="0"/>
              <a:t>To address waiting times and provide interim support to those waiting for treatment</a:t>
            </a:r>
          </a:p>
          <a:p>
            <a:r>
              <a:rPr lang="en-US" sz="1900" dirty="0"/>
              <a:t>To be well promoted, easily accessible and simple to navigate</a:t>
            </a:r>
          </a:p>
          <a:p>
            <a:r>
              <a:rPr lang="en-US" sz="1900" dirty="0"/>
              <a:t>To continue to focus on collaborative, partnership working </a:t>
            </a:r>
          </a:p>
          <a:p>
            <a:r>
              <a:rPr lang="en-US" sz="1900" dirty="0"/>
              <a:t>To have the option of where to be supported, whether that is an in-school or out of school offer</a:t>
            </a:r>
          </a:p>
          <a:p>
            <a:endParaRPr lang="en-US" sz="1900" dirty="0"/>
          </a:p>
          <a:p>
            <a:pPr marL="0" indent="0">
              <a:buNone/>
            </a:pPr>
            <a:r>
              <a:rPr lang="en-US" sz="1500" dirty="0"/>
              <a:t>Detailed recommendations and the full engagement report can be found here:</a:t>
            </a:r>
          </a:p>
          <a:p>
            <a:pPr marL="0" indent="0">
              <a:buNone/>
            </a:pPr>
            <a:r>
              <a:rPr lang="en-US" sz="1500" dirty="0">
                <a:solidFill>
                  <a:srgbClr val="FF0000"/>
                </a:solidFill>
              </a:rPr>
              <a:t>[AWAITING NENC WEBSITE LINK]</a:t>
            </a:r>
            <a:endParaRPr lang="en-US" dirty="0">
              <a:solidFill>
                <a:srgbClr val="FF0000"/>
              </a:solidFill>
            </a:endParaRPr>
          </a:p>
        </p:txBody>
      </p:sp>
      <p:pic>
        <p:nvPicPr>
          <p:cNvPr id="4" name="Picture 3">
            <a:extLst>
              <a:ext uri="{FF2B5EF4-FFF2-40B4-BE49-F238E27FC236}">
                <a16:creationId xmlns:a16="http://schemas.microsoft.com/office/drawing/2014/main" id="{9C83820A-D31A-B129-2C5B-54CD0C503262}"/>
              </a:ext>
            </a:extLst>
          </p:cNvPr>
          <p:cNvPicPr>
            <a:picLocks noChangeAspect="1"/>
          </p:cNvPicPr>
          <p:nvPr/>
        </p:nvPicPr>
        <p:blipFill>
          <a:blip r:embed="rId3">
            <a:duotone>
              <a:schemeClr val="accent5">
                <a:shade val="45000"/>
                <a:satMod val="135000"/>
              </a:schemeClr>
              <a:prstClr val="white"/>
            </a:duotone>
          </a:blip>
          <a:stretch>
            <a:fillRect/>
          </a:stretch>
        </p:blipFill>
        <p:spPr>
          <a:xfrm rot="10637147">
            <a:off x="7508489" y="4692059"/>
            <a:ext cx="825500" cy="774700"/>
          </a:xfrm>
          <a:prstGeom prst="rect">
            <a:avLst/>
          </a:prstGeom>
        </p:spPr>
      </p:pic>
      <p:pic>
        <p:nvPicPr>
          <p:cNvPr id="5" name="Picture 4">
            <a:extLst>
              <a:ext uri="{FF2B5EF4-FFF2-40B4-BE49-F238E27FC236}">
                <a16:creationId xmlns:a16="http://schemas.microsoft.com/office/drawing/2014/main" id="{1CBBF23C-B259-51AA-2B12-1378D2395926}"/>
              </a:ext>
            </a:extLst>
          </p:cNvPr>
          <p:cNvPicPr>
            <a:picLocks noChangeAspect="1"/>
          </p:cNvPicPr>
          <p:nvPr/>
        </p:nvPicPr>
        <p:blipFill>
          <a:blip r:embed="rId3">
            <a:duotone>
              <a:schemeClr val="accent3">
                <a:shade val="45000"/>
                <a:satMod val="135000"/>
              </a:schemeClr>
              <a:prstClr val="white"/>
            </a:duotone>
          </a:blip>
          <a:stretch>
            <a:fillRect/>
          </a:stretch>
        </p:blipFill>
        <p:spPr>
          <a:xfrm rot="16200000">
            <a:off x="8155074" y="5292782"/>
            <a:ext cx="825500" cy="774700"/>
          </a:xfrm>
          <a:prstGeom prst="rect">
            <a:avLst/>
          </a:prstGeom>
        </p:spPr>
      </p:pic>
      <p:pic>
        <p:nvPicPr>
          <p:cNvPr id="6" name="Picture 5">
            <a:extLst>
              <a:ext uri="{FF2B5EF4-FFF2-40B4-BE49-F238E27FC236}">
                <a16:creationId xmlns:a16="http://schemas.microsoft.com/office/drawing/2014/main" id="{4AB8CBAB-82D8-69BB-6102-B42ADCFAF9CC}"/>
              </a:ext>
            </a:extLst>
          </p:cNvPr>
          <p:cNvPicPr>
            <a:picLocks noChangeAspect="1"/>
          </p:cNvPicPr>
          <p:nvPr/>
        </p:nvPicPr>
        <p:blipFill>
          <a:blip r:embed="rId3">
            <a:biLevel thresh="25000"/>
          </a:blip>
          <a:stretch>
            <a:fillRect/>
          </a:stretch>
        </p:blipFill>
        <p:spPr>
          <a:xfrm rot="5400000">
            <a:off x="6918452" y="5318914"/>
            <a:ext cx="825500" cy="774700"/>
          </a:xfrm>
          <a:prstGeom prst="rect">
            <a:avLst/>
          </a:prstGeom>
        </p:spPr>
      </p:pic>
      <p:pic>
        <p:nvPicPr>
          <p:cNvPr id="7" name="Picture 6">
            <a:extLst>
              <a:ext uri="{FF2B5EF4-FFF2-40B4-BE49-F238E27FC236}">
                <a16:creationId xmlns:a16="http://schemas.microsoft.com/office/drawing/2014/main" id="{2AE2AEDA-A8C3-8224-45D9-097F3FD73BD0}"/>
              </a:ext>
            </a:extLst>
          </p:cNvPr>
          <p:cNvPicPr>
            <a:picLocks noChangeAspect="1"/>
          </p:cNvPicPr>
          <p:nvPr/>
        </p:nvPicPr>
        <p:blipFill>
          <a:blip r:embed="rId3">
            <a:lum bright="70000" contrast="-70000"/>
          </a:blip>
          <a:stretch>
            <a:fillRect/>
          </a:stretch>
        </p:blipFill>
        <p:spPr>
          <a:xfrm>
            <a:off x="7549826" y="5993829"/>
            <a:ext cx="825500" cy="774700"/>
          </a:xfrm>
          <a:prstGeom prst="rect">
            <a:avLst/>
          </a:prstGeom>
        </p:spPr>
      </p:pic>
    </p:spTree>
    <p:extLst>
      <p:ext uri="{BB962C8B-B14F-4D97-AF65-F5344CB8AC3E}">
        <p14:creationId xmlns:p14="http://schemas.microsoft.com/office/powerpoint/2010/main" val="318282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9627-1574-7A8F-0FF2-89A10A79A2EE}"/>
              </a:ext>
            </a:extLst>
          </p:cNvPr>
          <p:cNvSpPr>
            <a:spLocks noGrp="1"/>
          </p:cNvSpPr>
          <p:nvPr>
            <p:ph type="title"/>
          </p:nvPr>
        </p:nvSpPr>
        <p:spPr/>
        <p:txBody>
          <a:bodyPr/>
          <a:lstStyle/>
          <a:p>
            <a:r>
              <a:rPr lang="en-US" dirty="0"/>
              <a:t>Background/Methodology</a:t>
            </a:r>
          </a:p>
        </p:txBody>
      </p:sp>
      <p:sp>
        <p:nvSpPr>
          <p:cNvPr id="3" name="Content Placeholder 2">
            <a:extLst>
              <a:ext uri="{FF2B5EF4-FFF2-40B4-BE49-F238E27FC236}">
                <a16:creationId xmlns:a16="http://schemas.microsoft.com/office/drawing/2014/main" id="{089FFA4C-7D9D-EF27-DDA0-CACD1FC4545D}"/>
              </a:ext>
            </a:extLst>
          </p:cNvPr>
          <p:cNvSpPr>
            <a:spLocks noGrp="1"/>
          </p:cNvSpPr>
          <p:nvPr>
            <p:ph sz="quarter" idx="13"/>
          </p:nvPr>
        </p:nvSpPr>
        <p:spPr/>
        <p:txBody>
          <a:bodyPr>
            <a:normAutofit fontScale="70000" lnSpcReduction="20000"/>
          </a:bodyPr>
          <a:lstStyle/>
          <a:p>
            <a:pPr marL="0" indent="0">
              <a:buSzPts val="1200"/>
              <a:buNone/>
            </a:pPr>
            <a:r>
              <a:rPr lang="en-GB" sz="2800" dirty="0">
                <a:latin typeface="Arial" panose="020B0604020202020204" pitchFamily="34" charset="0"/>
                <a:ea typeface="Times New Roman" panose="02020603050405020304" pitchFamily="18" charset="0"/>
                <a:cs typeface="Times New Roman" panose="02020603050405020304" pitchFamily="18" charset="0"/>
              </a:rPr>
              <a:t>Over the last couple of years, significant transformations have been made to providing earlier mental health support for CYP across Tees Valley, particularly by increasing the opportunity to access and receive earlier support and evidence-based interventions in schools. </a:t>
            </a:r>
          </a:p>
          <a:p>
            <a:pPr marL="0" indent="0">
              <a:buSzPts val="1200"/>
              <a:buNone/>
            </a:pPr>
            <a:r>
              <a:rPr lang="en-GB" sz="2800" dirty="0">
                <a:latin typeface="Arial" panose="020B0604020202020204" pitchFamily="34" charset="0"/>
                <a:ea typeface="Times New Roman" panose="02020603050405020304" pitchFamily="18" charset="0"/>
                <a:cs typeface="Times New Roman" panose="02020603050405020304" pitchFamily="18" charset="0"/>
              </a:rPr>
              <a:t>However, to achieve NENC ICB</a:t>
            </a:r>
            <a:r>
              <a:rPr lang="en-GB" dirty="0">
                <a:latin typeface="Arial" panose="020B0604020202020204" pitchFamily="34" charset="0"/>
                <a:ea typeface="Times New Roman" panose="02020603050405020304" pitchFamily="18" charset="0"/>
                <a:cs typeface="Times New Roman" panose="02020603050405020304" pitchFamily="18" charset="0"/>
              </a:rPr>
              <a:t> l</a:t>
            </a:r>
            <a:r>
              <a:rPr lang="en-GB" sz="2800" dirty="0">
                <a:latin typeface="Arial" panose="020B0604020202020204" pitchFamily="34" charset="0"/>
                <a:ea typeface="Times New Roman" panose="02020603050405020304" pitchFamily="18" charset="0"/>
                <a:cs typeface="Times New Roman" panose="02020603050405020304" pitchFamily="18" charset="0"/>
              </a:rPr>
              <a:t>ocal vision of delivering sustainable services, improving access and outcomes and reducing health inequalities across Tees Valley</a:t>
            </a:r>
            <a:r>
              <a:rPr lang="en-GB" dirty="0">
                <a:latin typeface="Arial" panose="020B0604020202020204" pitchFamily="34" charset="0"/>
                <a:ea typeface="Times New Roman" panose="02020603050405020304" pitchFamily="18" charset="0"/>
                <a:cs typeface="Times New Roman" panose="02020603050405020304" pitchFamily="18" charset="0"/>
              </a:rPr>
              <a:t> engagement work undertaken</a:t>
            </a:r>
            <a:endParaRPr lang="en-GB" sz="2800" dirty="0">
              <a:latin typeface="Arial" panose="020B0604020202020204" pitchFamily="34" charset="0"/>
              <a:ea typeface="Times New Roman" panose="02020603050405020304" pitchFamily="18" charset="0"/>
              <a:cs typeface="Times New Roman" panose="02020603050405020304" pitchFamily="18" charset="0"/>
            </a:endParaRPr>
          </a:p>
          <a:p>
            <a:pPr marL="0" indent="0">
              <a:buSzPts val="1200"/>
              <a:buNone/>
            </a:pPr>
            <a:r>
              <a:rPr lang="en-GB" sz="2800" dirty="0">
                <a:effectLst/>
                <a:latin typeface="Arial" panose="020B0604020202020204" pitchFamily="34" charset="0"/>
                <a:ea typeface="Times New Roman" panose="02020603050405020304" pitchFamily="18" charset="0"/>
                <a:cs typeface="Arial" panose="020B0604020202020204" pitchFamily="34" charset="0"/>
              </a:rPr>
              <a:t>sought to provide a review of the mental health and wellbeing support that is in place, what is important for CYP and parents / carers when accessing</a:t>
            </a:r>
          </a:p>
          <a:p>
            <a:pPr marL="0" indent="0">
              <a:buSzPts val="1200"/>
              <a:buNone/>
            </a:pPr>
            <a:r>
              <a:rPr lang="en-GB" dirty="0">
                <a:latin typeface="Arial" panose="020B0604020202020204" pitchFamily="34" charset="0"/>
                <a:ea typeface="Times New Roman" panose="02020603050405020304" pitchFamily="18" charset="0"/>
                <a:cs typeface="Arial" panose="020B0604020202020204" pitchFamily="34" charset="0"/>
              </a:rPr>
              <a:t>From October – Feb 24 - telephone stakeholder interviews, on-line surveys with existing staff, 11-25 year olds, parent carers, facilitated discussion with young people, shared widely.</a:t>
            </a:r>
          </a:p>
          <a:p>
            <a:pPr marL="0" indent="0">
              <a:buSzPts val="1200"/>
              <a:buNone/>
            </a:pPr>
            <a:r>
              <a:rPr lang="en-GB" sz="2800" dirty="0">
                <a:effectLst/>
                <a:latin typeface="Arial" panose="020B0604020202020204" pitchFamily="34" charset="0"/>
                <a:ea typeface="Times New Roman" panose="02020603050405020304" pitchFamily="18" charset="0"/>
                <a:cs typeface="Arial" panose="020B0604020202020204" pitchFamily="34" charset="0"/>
              </a:rPr>
              <a:t>Resulted in 472 individual engagement and feedback (24% professionals 43% children, young people, 33% parent carers)</a:t>
            </a:r>
            <a:endParaRPr lang="en-GB"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6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p:txBody>
          <a:bodyPr/>
          <a:lstStyle/>
          <a:p>
            <a:r>
              <a:rPr lang="en-US" dirty="0"/>
              <a:t>Key Stakeholders</a:t>
            </a:r>
            <a:br>
              <a:rPr lang="en-US" dirty="0"/>
            </a:br>
            <a:r>
              <a:rPr lang="en-US" dirty="0"/>
              <a:t>What’s working well?</a:t>
            </a:r>
          </a:p>
        </p:txBody>
      </p:sp>
      <p:sp>
        <p:nvSpPr>
          <p:cNvPr id="5" name="Content Placeholder 4">
            <a:extLst>
              <a:ext uri="{FF2B5EF4-FFF2-40B4-BE49-F238E27FC236}">
                <a16:creationId xmlns:a16="http://schemas.microsoft.com/office/drawing/2014/main" id="{195FF9BA-5F8F-95C6-F783-F3DE6BA57AD4}"/>
              </a:ext>
            </a:extLst>
          </p:cNvPr>
          <p:cNvSpPr>
            <a:spLocks noGrp="1"/>
          </p:cNvSpPr>
          <p:nvPr>
            <p:ph sz="quarter" idx="13"/>
          </p:nvPr>
        </p:nvSpPr>
        <p:spPr/>
        <p:txBody>
          <a:bodyPr>
            <a:normAutofit fontScale="92500" lnSpcReduction="20000"/>
          </a:bodyPr>
          <a:lstStyle/>
          <a:p>
            <a:r>
              <a:rPr lang="en-GB" dirty="0"/>
              <a:t>Collaboration/Integration of Providers – in and out of schools</a:t>
            </a:r>
          </a:p>
          <a:p>
            <a:r>
              <a:rPr lang="en-GB" dirty="0"/>
              <a:t>Redesign of Neurodevelopmental Pathway</a:t>
            </a:r>
          </a:p>
          <a:p>
            <a:r>
              <a:rPr lang="en-GB" dirty="0"/>
              <a:t>Mental Health Support Teams in Schools</a:t>
            </a:r>
          </a:p>
          <a:p>
            <a:r>
              <a:rPr lang="en-GB" dirty="0"/>
              <a:t>Single point of access(s) – getting right support early</a:t>
            </a:r>
          </a:p>
          <a:p>
            <a:r>
              <a:rPr lang="en-GB" dirty="0"/>
              <a:t>Good quality provision</a:t>
            </a:r>
          </a:p>
          <a:p>
            <a:r>
              <a:rPr lang="en-GB" dirty="0"/>
              <a:t>On-line support</a:t>
            </a:r>
          </a:p>
          <a:p>
            <a:r>
              <a:rPr lang="en-GB" dirty="0"/>
              <a:t>Lots of data</a:t>
            </a:r>
          </a:p>
          <a:p>
            <a:r>
              <a:rPr lang="en-GB" dirty="0"/>
              <a:t>LA therapies and ICB joint commissioned work – PROCLAIM and Rockpool and Therapies offer</a:t>
            </a:r>
          </a:p>
        </p:txBody>
      </p:sp>
    </p:spTree>
    <p:extLst>
      <p:ext uri="{BB962C8B-B14F-4D97-AF65-F5344CB8AC3E}">
        <p14:creationId xmlns:p14="http://schemas.microsoft.com/office/powerpoint/2010/main" val="28355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p:txBody>
          <a:bodyPr>
            <a:normAutofit fontScale="90000"/>
          </a:bodyPr>
          <a:lstStyle/>
          <a:p>
            <a:r>
              <a:rPr lang="en-US" dirty="0"/>
              <a:t>Staff and stakeholders</a:t>
            </a:r>
            <a:br>
              <a:rPr lang="en-US" dirty="0"/>
            </a:br>
            <a:r>
              <a:rPr lang="en-US" dirty="0"/>
              <a:t>What is working well? </a:t>
            </a:r>
            <a:br>
              <a:rPr lang="en-US" dirty="0"/>
            </a:br>
            <a:r>
              <a:rPr lang="en-US" dirty="0"/>
              <a:t>Top Themes</a:t>
            </a:r>
          </a:p>
        </p:txBody>
      </p:sp>
      <p:sp>
        <p:nvSpPr>
          <p:cNvPr id="3" name="Content Placeholder 2">
            <a:extLst>
              <a:ext uri="{FF2B5EF4-FFF2-40B4-BE49-F238E27FC236}">
                <a16:creationId xmlns:a16="http://schemas.microsoft.com/office/drawing/2014/main" id="{5652A1C6-7B95-0862-1012-AD797E3671B6}"/>
              </a:ext>
            </a:extLst>
          </p:cNvPr>
          <p:cNvSpPr>
            <a:spLocks noGrp="1"/>
          </p:cNvSpPr>
          <p:nvPr>
            <p:ph sz="quarter" idx="13"/>
          </p:nvPr>
        </p:nvSpPr>
        <p:spPr>
          <a:xfrm>
            <a:off x="628650" y="1924493"/>
            <a:ext cx="7886700" cy="4208678"/>
          </a:xfrm>
        </p:spPr>
        <p:txBody>
          <a:bodyPr>
            <a:normAutofit/>
          </a:bodyPr>
          <a:lstStyle/>
          <a:p>
            <a:pPr marL="0" indent="0">
              <a:buNone/>
            </a:pPr>
            <a:r>
              <a:rPr lang="en-US" sz="2000" dirty="0"/>
              <a:t>Quality of Service and Effectiveness of Interventions</a:t>
            </a:r>
          </a:p>
          <a:p>
            <a:pPr marL="0" indent="0">
              <a:buNone/>
            </a:pPr>
            <a:r>
              <a:rPr lang="en-US" sz="2000" dirty="0"/>
              <a:t>The range of support offered including trauma, CBT, parent/family support, emotional resilience nurses in particular the low-intensity models within getting help teams and mental health support teams in schools</a:t>
            </a:r>
          </a:p>
          <a:p>
            <a:pPr marL="0" indent="0">
              <a:buNone/>
            </a:pPr>
            <a:r>
              <a:rPr lang="en-US" sz="2000" dirty="0"/>
              <a:t>Collaborative ways of working, multi-agency huddles including third sector and health that supports better referral process and quicker access to treatment – right support at right times</a:t>
            </a:r>
          </a:p>
          <a:p>
            <a:pPr marL="0" indent="0">
              <a:buNone/>
            </a:pPr>
            <a:r>
              <a:rPr lang="en-GB" sz="2000" dirty="0"/>
              <a:t>There was recognition of the improvements made over the last couple of years, however, there needs to be a greater focus on </a:t>
            </a:r>
            <a:r>
              <a:rPr lang="en-GB"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early intervention</a:t>
            </a:r>
            <a:r>
              <a:rPr lang="en-GB" sz="2000" dirty="0">
                <a:solidFill>
                  <a:srgbClr val="404040"/>
                </a:solidFill>
                <a:effectLst/>
                <a:latin typeface="Arial" panose="020B0604020202020204" pitchFamily="34" charset="0"/>
                <a:ea typeface="Calibri" panose="020F0502020204030204" pitchFamily="34" charset="0"/>
                <a:cs typeface="Arial" panose="020B0604020202020204" pitchFamily="34" charset="0"/>
              </a:rPr>
              <a:t> and </a:t>
            </a:r>
            <a:r>
              <a:rPr lang="en-GB"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more support within educational settings </a:t>
            </a:r>
            <a:r>
              <a:rPr lang="en-GB" sz="2000" dirty="0">
                <a:solidFill>
                  <a:srgbClr val="404040"/>
                </a:solidFill>
                <a:effectLst/>
                <a:latin typeface="Arial" panose="020B0604020202020204" pitchFamily="34" charset="0"/>
                <a:ea typeface="Calibri" panose="020F0502020204030204" pitchFamily="34" charset="0"/>
                <a:cs typeface="Arial" panose="020B0604020202020204" pitchFamily="34" charset="0"/>
              </a:rPr>
              <a:t>and </a:t>
            </a:r>
            <a:r>
              <a:rPr lang="en-GB" sz="2000" b="1" dirty="0">
                <a:solidFill>
                  <a:schemeClr val="accent1"/>
                </a:solidFill>
                <a:latin typeface="Arial" panose="020B0604020202020204" pitchFamily="34" charset="0"/>
                <a:cs typeface="Arial" panose="020B0604020202020204" pitchFamily="34" charset="0"/>
              </a:rPr>
              <a:t>an</a:t>
            </a:r>
            <a:r>
              <a:rPr lang="en-GB" sz="2000"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r>
              <a:rPr lang="en-GB"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increase </a:t>
            </a:r>
            <a:r>
              <a:rPr lang="en-GB" sz="2000" b="1" dirty="0">
                <a:solidFill>
                  <a:schemeClr val="accent1"/>
                </a:solidFill>
                <a:latin typeface="Arial" panose="020B0604020202020204" pitchFamily="34" charset="0"/>
                <a:ea typeface="Calibri" panose="020F0502020204030204" pitchFamily="34" charset="0"/>
                <a:cs typeface="Arial" panose="020B0604020202020204" pitchFamily="34" charset="0"/>
              </a:rPr>
              <a:t>in funding that is sustainable</a:t>
            </a:r>
            <a:r>
              <a:rPr lang="en-GB" sz="20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GB" sz="2000" dirty="0">
                <a:solidFill>
                  <a:srgbClr val="404040"/>
                </a:solidFill>
                <a:effectLst/>
                <a:latin typeface="Arial" panose="020B0604020202020204" pitchFamily="34" charset="0"/>
                <a:ea typeface="Calibri" panose="020F0502020204030204" pitchFamily="34" charset="0"/>
                <a:cs typeface="Arial" panose="020B0604020202020204" pitchFamily="34" charset="0"/>
              </a:rPr>
              <a:t>to better support CYP.</a:t>
            </a:r>
            <a:endParaRPr lang="en-GB"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20184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p:txBody>
          <a:bodyPr/>
          <a:lstStyle/>
          <a:p>
            <a:r>
              <a:rPr lang="en-US" dirty="0"/>
              <a:t>Key Stakeholders</a:t>
            </a:r>
            <a:br>
              <a:rPr lang="en-US" dirty="0"/>
            </a:br>
            <a:r>
              <a:rPr lang="en-US" dirty="0"/>
              <a:t>What could be improved?</a:t>
            </a:r>
          </a:p>
        </p:txBody>
      </p:sp>
      <p:sp>
        <p:nvSpPr>
          <p:cNvPr id="5" name="Content Placeholder 4">
            <a:extLst>
              <a:ext uri="{FF2B5EF4-FFF2-40B4-BE49-F238E27FC236}">
                <a16:creationId xmlns:a16="http://schemas.microsoft.com/office/drawing/2014/main" id="{195FF9BA-5F8F-95C6-F783-F3DE6BA57AD4}"/>
              </a:ext>
            </a:extLst>
          </p:cNvPr>
          <p:cNvSpPr>
            <a:spLocks noGrp="1"/>
          </p:cNvSpPr>
          <p:nvPr>
            <p:ph sz="quarter" idx="13"/>
          </p:nvPr>
        </p:nvSpPr>
        <p:spPr/>
        <p:txBody>
          <a:bodyPr>
            <a:normAutofit fontScale="77500" lnSpcReduction="20000"/>
          </a:bodyPr>
          <a:lstStyle/>
          <a:p>
            <a:r>
              <a:rPr lang="en-GB" dirty="0"/>
              <a:t>Strengthening skills around Trauma Informed practice</a:t>
            </a:r>
          </a:p>
          <a:p>
            <a:r>
              <a:rPr lang="en-GB" dirty="0"/>
              <a:t>Mental Health Training for all professionals</a:t>
            </a:r>
          </a:p>
          <a:p>
            <a:r>
              <a:rPr lang="en-GB" dirty="0"/>
              <a:t>Clear, simple information to access and communications</a:t>
            </a:r>
          </a:p>
          <a:p>
            <a:r>
              <a:rPr lang="en-GB" dirty="0"/>
              <a:t>transitions</a:t>
            </a:r>
          </a:p>
          <a:p>
            <a:r>
              <a:rPr lang="en-GB" dirty="0"/>
              <a:t>Support for children whilst waiting</a:t>
            </a:r>
          </a:p>
          <a:p>
            <a:r>
              <a:rPr lang="en-GB" dirty="0"/>
              <a:t>I-Thrive and needs-led approach with links to other graduated responses and a focus on prevention including utilisation of youth provision for example, particularly when children in social care</a:t>
            </a:r>
          </a:p>
          <a:p>
            <a:r>
              <a:rPr lang="en-GB" dirty="0"/>
              <a:t>Understanding data to support commissioning and the wider school offers for mental health and wellbeing</a:t>
            </a:r>
          </a:p>
          <a:p>
            <a:r>
              <a:rPr lang="en-GB" dirty="0"/>
              <a:t>Sustainable funding</a:t>
            </a:r>
          </a:p>
          <a:p>
            <a:r>
              <a:rPr lang="en-GB" dirty="0"/>
              <a:t>Risk taking behaviour support</a:t>
            </a:r>
          </a:p>
          <a:p>
            <a:endParaRPr lang="en-GB" dirty="0"/>
          </a:p>
        </p:txBody>
      </p:sp>
    </p:spTree>
    <p:extLst>
      <p:ext uri="{BB962C8B-B14F-4D97-AF65-F5344CB8AC3E}">
        <p14:creationId xmlns:p14="http://schemas.microsoft.com/office/powerpoint/2010/main" val="271085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p:txBody>
          <a:bodyPr>
            <a:normAutofit/>
          </a:bodyPr>
          <a:lstStyle/>
          <a:p>
            <a:r>
              <a:rPr lang="en-US" dirty="0"/>
              <a:t>Staff and stakeholders</a:t>
            </a:r>
            <a:br>
              <a:rPr lang="en-US" dirty="0"/>
            </a:br>
            <a:r>
              <a:rPr lang="en-US" dirty="0"/>
              <a:t>What could be better?</a:t>
            </a:r>
          </a:p>
        </p:txBody>
      </p:sp>
      <p:sp>
        <p:nvSpPr>
          <p:cNvPr id="3" name="Content Placeholder 2">
            <a:extLst>
              <a:ext uri="{FF2B5EF4-FFF2-40B4-BE49-F238E27FC236}">
                <a16:creationId xmlns:a16="http://schemas.microsoft.com/office/drawing/2014/main" id="{5652A1C6-7B95-0862-1012-AD797E3671B6}"/>
              </a:ext>
            </a:extLst>
          </p:cNvPr>
          <p:cNvSpPr>
            <a:spLocks noGrp="1"/>
          </p:cNvSpPr>
          <p:nvPr>
            <p:ph sz="quarter" idx="13"/>
          </p:nvPr>
        </p:nvSpPr>
        <p:spPr>
          <a:xfrm>
            <a:off x="628650" y="1924493"/>
            <a:ext cx="7886700" cy="4208678"/>
          </a:xfrm>
        </p:spPr>
        <p:txBody>
          <a:bodyPr>
            <a:normAutofit fontScale="85000" lnSpcReduction="20000"/>
          </a:bodyPr>
          <a:lstStyle/>
          <a:p>
            <a:pPr marL="0" indent="0">
              <a:buNone/>
            </a:pPr>
            <a:r>
              <a:rPr lang="en-US" sz="2000" dirty="0"/>
              <a:t>Sustainable services for earlier support </a:t>
            </a:r>
          </a:p>
          <a:p>
            <a:pPr marL="0" indent="0">
              <a:buNone/>
            </a:pPr>
            <a:r>
              <a:rPr lang="en-US" sz="2000" dirty="0"/>
              <a:t>Services that can provide a range of support meets the wide range of children’s needs – mental health, trauma, attachment</a:t>
            </a:r>
          </a:p>
          <a:p>
            <a:pPr marL="0" indent="0">
              <a:buNone/>
            </a:pPr>
            <a:r>
              <a:rPr lang="en-US" sz="2000" dirty="0"/>
              <a:t>A reduction in waiting times to access the support</a:t>
            </a:r>
          </a:p>
          <a:p>
            <a:pPr marL="0" indent="0">
              <a:buNone/>
            </a:pPr>
            <a:r>
              <a:rPr lang="en-US" sz="2000" dirty="0"/>
              <a:t>Greater consistency and uniformity across Tees Valley</a:t>
            </a:r>
          </a:p>
          <a:p>
            <a:pPr marL="0" indent="0">
              <a:buNone/>
            </a:pPr>
            <a:r>
              <a:rPr lang="en-US" sz="2000" dirty="0"/>
              <a:t>A better understanding of how services work, what interventions are available and how they can be accessed</a:t>
            </a:r>
          </a:p>
          <a:p>
            <a:pPr marL="0" indent="0">
              <a:buNone/>
            </a:pPr>
            <a:r>
              <a:rPr lang="en-US" b="1" dirty="0">
                <a:solidFill>
                  <a:schemeClr val="tx1">
                    <a:lumMod val="60000"/>
                    <a:lumOff val="40000"/>
                  </a:schemeClr>
                </a:solidFill>
              </a:rPr>
              <a:t>Ideal world?</a:t>
            </a:r>
          </a:p>
          <a:p>
            <a:pPr marL="0" indent="0">
              <a:buNone/>
            </a:pPr>
            <a:r>
              <a:rPr lang="en-GB" sz="2000" dirty="0"/>
              <a:t>Immediate access and shorter waiting times </a:t>
            </a:r>
          </a:p>
          <a:p>
            <a:pPr marL="0" indent="0">
              <a:buNone/>
            </a:pPr>
            <a:r>
              <a:rPr lang="en-GB" sz="2000" dirty="0"/>
              <a:t>Greater focus on early help </a:t>
            </a:r>
          </a:p>
          <a:p>
            <a:pPr marL="0" indent="0">
              <a:buNone/>
            </a:pPr>
            <a:r>
              <a:rPr lang="en-GB" sz="2000" dirty="0"/>
              <a:t>Better understanding of support available with a variety of treatment options to meet need </a:t>
            </a:r>
          </a:p>
          <a:p>
            <a:pPr marL="0" indent="0">
              <a:buNone/>
            </a:pPr>
            <a:r>
              <a:rPr lang="en-GB" sz="2000" dirty="0"/>
              <a:t>Collaborative working with all partners </a:t>
            </a:r>
          </a:p>
          <a:p>
            <a:pPr marL="0" indent="0">
              <a:buNone/>
            </a:pPr>
            <a:r>
              <a:rPr lang="en-GB" sz="2000" dirty="0"/>
              <a:t>Support would be more accessible to children, young people, parents and carers</a:t>
            </a:r>
          </a:p>
          <a:p>
            <a:pPr marL="0" indent="0">
              <a:buNone/>
            </a:pPr>
            <a:endParaRPr lang="en-US" sz="2000" dirty="0"/>
          </a:p>
        </p:txBody>
      </p:sp>
    </p:spTree>
    <p:extLst>
      <p:ext uri="{BB962C8B-B14F-4D97-AF65-F5344CB8AC3E}">
        <p14:creationId xmlns:p14="http://schemas.microsoft.com/office/powerpoint/2010/main" val="321218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p:txBody>
          <a:bodyPr>
            <a:normAutofit/>
          </a:bodyPr>
          <a:lstStyle/>
          <a:p>
            <a:r>
              <a:rPr lang="en-US" dirty="0"/>
              <a:t>Children &amp; Young People – </a:t>
            </a:r>
            <a:r>
              <a:rPr lang="en-US" sz="2000" dirty="0"/>
              <a:t>what makes you worried, sad or anxious? </a:t>
            </a:r>
          </a:p>
        </p:txBody>
      </p:sp>
      <p:sp>
        <p:nvSpPr>
          <p:cNvPr id="3" name="Content Placeholder 2">
            <a:extLst>
              <a:ext uri="{FF2B5EF4-FFF2-40B4-BE49-F238E27FC236}">
                <a16:creationId xmlns:a16="http://schemas.microsoft.com/office/drawing/2014/main" id="{5652A1C6-7B95-0862-1012-AD797E3671B6}"/>
              </a:ext>
            </a:extLst>
          </p:cNvPr>
          <p:cNvSpPr>
            <a:spLocks noGrp="1"/>
          </p:cNvSpPr>
          <p:nvPr>
            <p:ph sz="quarter" idx="13"/>
          </p:nvPr>
        </p:nvSpPr>
        <p:spPr>
          <a:xfrm>
            <a:off x="361745" y="1690688"/>
            <a:ext cx="8153605" cy="4635931"/>
          </a:xfrm>
        </p:spPr>
        <p:txBody>
          <a:bodyPr>
            <a:normAutofit fontScale="92500" lnSpcReduction="20000"/>
          </a:bodyPr>
          <a:lstStyle/>
          <a:p>
            <a:pPr marL="0" lvl="1" indent="0" algn="just">
              <a:spcBef>
                <a:spcPts val="1000"/>
              </a:spcBef>
              <a:buNone/>
            </a:pPr>
            <a:r>
              <a:rPr lang="en-US" sz="1800" b="1" dirty="0">
                <a:latin typeface="Arial" panose="020B0604020202020204" pitchFamily="34" charset="0"/>
                <a:cs typeface="Arial" panose="020B0604020202020204" pitchFamily="34" charset="0"/>
              </a:rPr>
              <a:t>Family Life</a:t>
            </a:r>
          </a:p>
          <a:p>
            <a:pPr marL="0" lvl="1" indent="0" algn="just">
              <a:spcBef>
                <a:spcPts val="1000"/>
              </a:spcBef>
              <a:buNone/>
            </a:pPr>
            <a:r>
              <a:rPr lang="en-US" sz="1800" b="1" dirty="0">
                <a:latin typeface="Arial" panose="020B0604020202020204" pitchFamily="34" charset="0"/>
                <a:cs typeface="Arial" panose="020B0604020202020204" pitchFamily="34" charset="0"/>
              </a:rPr>
              <a:t>Getting things wrong and failure</a:t>
            </a:r>
          </a:p>
          <a:p>
            <a:pPr marL="0" lvl="1" indent="0" algn="just">
              <a:spcBef>
                <a:spcPts val="1000"/>
              </a:spcBef>
              <a:buNone/>
            </a:pPr>
            <a:r>
              <a:rPr lang="en-US" sz="1800" b="1" dirty="0">
                <a:latin typeface="Arial" panose="020B0604020202020204" pitchFamily="34" charset="0"/>
                <a:cs typeface="Arial" panose="020B0604020202020204" pitchFamily="34" charset="0"/>
              </a:rPr>
              <a:t>Uncertainty change or something new</a:t>
            </a:r>
          </a:p>
          <a:p>
            <a:pPr marL="0" lvl="1" indent="0" algn="just">
              <a:spcBef>
                <a:spcPts val="1000"/>
              </a:spcBef>
              <a:buNone/>
            </a:pPr>
            <a:r>
              <a:rPr lang="en-US" sz="1800" b="1" dirty="0">
                <a:latin typeface="Arial" panose="020B0604020202020204" pitchFamily="34" charset="0"/>
                <a:cs typeface="Arial" panose="020B0604020202020204" pitchFamily="34" charset="0"/>
              </a:rPr>
              <a:t>Feeling alone/isolated</a:t>
            </a:r>
          </a:p>
          <a:p>
            <a:pPr marL="0" lvl="1" indent="0" algn="just">
              <a:spcBef>
                <a:spcPts val="1000"/>
              </a:spcBef>
              <a:buNone/>
            </a:pPr>
            <a:r>
              <a:rPr lang="en-US" sz="1800" b="1" dirty="0">
                <a:latin typeface="Arial" panose="020B0604020202020204" pitchFamily="34" charset="0"/>
                <a:cs typeface="Arial" panose="020B0604020202020204" pitchFamily="34" charset="0"/>
              </a:rPr>
              <a:t>Specific fears and unfamiliar environments</a:t>
            </a:r>
          </a:p>
          <a:p>
            <a:pPr marL="0" lvl="1" indent="0" algn="just">
              <a:spcBef>
                <a:spcPts val="1000"/>
              </a:spcBef>
              <a:buNone/>
            </a:pPr>
            <a:r>
              <a:rPr lang="en-US" sz="1800" b="1" dirty="0">
                <a:latin typeface="Arial" panose="020B0604020202020204" pitchFamily="34" charset="0"/>
                <a:cs typeface="Arial" panose="020B0604020202020204" pitchFamily="34" charset="0"/>
              </a:rPr>
              <a:t>Being bullied, threatened or hurt</a:t>
            </a:r>
          </a:p>
          <a:p>
            <a:pPr marL="0" lvl="1" indent="0" algn="just">
              <a:spcBef>
                <a:spcPts val="1000"/>
              </a:spcBef>
              <a:buNone/>
            </a:pPr>
            <a:r>
              <a:rPr lang="en-US" sz="1800" b="1" dirty="0">
                <a:latin typeface="Arial" panose="020B0604020202020204" pitchFamily="34" charset="0"/>
                <a:cs typeface="Arial" panose="020B0604020202020204" pitchFamily="34" charset="0"/>
              </a:rPr>
              <a:t>Getting into trouble or being shouted at</a:t>
            </a:r>
          </a:p>
          <a:p>
            <a:pPr marL="0" lvl="1" indent="0" algn="just">
              <a:spcBef>
                <a:spcPts val="1000"/>
              </a:spcBef>
              <a:buNone/>
            </a:pPr>
            <a:r>
              <a:rPr lang="en-US" sz="1800" b="1" dirty="0">
                <a:latin typeface="Arial" panose="020B0604020202020204" pitchFamily="34" charset="0"/>
                <a:cs typeface="Arial" panose="020B0604020202020204" pitchFamily="34" charset="0"/>
              </a:rPr>
              <a:t>Schoolwork tests exams – feeling under pressure</a:t>
            </a:r>
          </a:p>
          <a:p>
            <a:pPr marL="0" lvl="1" indent="0" algn="just">
              <a:spcBef>
                <a:spcPts val="1000"/>
              </a:spcBef>
              <a:buNone/>
            </a:pPr>
            <a:r>
              <a:rPr lang="en-US" sz="1800" b="1" dirty="0">
                <a:latin typeface="Arial" panose="020B0604020202020204" pitchFamily="34" charset="0"/>
                <a:cs typeface="Arial" panose="020B0604020202020204" pitchFamily="34" charset="0"/>
              </a:rPr>
              <a:t>Sex</a:t>
            </a:r>
          </a:p>
          <a:p>
            <a:pPr marL="0" lvl="1" indent="0" algn="just">
              <a:spcBef>
                <a:spcPts val="1000"/>
              </a:spcBef>
              <a:buNone/>
            </a:pPr>
            <a:r>
              <a:rPr lang="en-US" sz="1800" b="1" dirty="0">
                <a:latin typeface="Arial" panose="020B0604020202020204" pitchFamily="34" charset="0"/>
                <a:cs typeface="Arial" panose="020B0604020202020204" pitchFamily="34" charset="0"/>
              </a:rPr>
              <a:t>Personal trauma or abuse</a:t>
            </a:r>
          </a:p>
          <a:p>
            <a:pPr marL="0" lvl="1" indent="0" algn="just">
              <a:spcBef>
                <a:spcPts val="1000"/>
              </a:spcBef>
              <a:buNone/>
            </a:pPr>
            <a:r>
              <a:rPr lang="en-US" sz="1800" b="1" dirty="0">
                <a:latin typeface="Arial" panose="020B0604020202020204" pitchFamily="34" charset="0"/>
                <a:cs typeface="Arial" panose="020B0604020202020204" pitchFamily="34" charset="0"/>
              </a:rPr>
              <a:t>Being excluded not listened too or understood</a:t>
            </a:r>
          </a:p>
          <a:p>
            <a:pPr marL="0" lvl="1" indent="0" algn="just">
              <a:spcBef>
                <a:spcPts val="1000"/>
              </a:spcBef>
              <a:buNone/>
            </a:pPr>
            <a:r>
              <a:rPr lang="en-US" sz="1800" b="1" dirty="0">
                <a:latin typeface="Arial" panose="020B0604020202020204" pitchFamily="34" charset="0"/>
                <a:cs typeface="Arial" panose="020B0604020202020204" pitchFamily="34" charset="0"/>
              </a:rPr>
              <a:t>Social anxiety and worrying what others say</a:t>
            </a:r>
          </a:p>
          <a:p>
            <a:pPr marL="0" lvl="1" indent="0" algn="just">
              <a:spcBef>
                <a:spcPts val="1000"/>
              </a:spcBef>
              <a:buNone/>
            </a:pPr>
            <a:r>
              <a:rPr lang="en-US" sz="1800" b="1" dirty="0">
                <a:latin typeface="Arial" panose="020B0604020202020204" pitchFamily="34" charset="0"/>
                <a:cs typeface="Arial" panose="020B0604020202020204" pitchFamily="34" charset="0"/>
              </a:rPr>
              <a:t>Body image</a:t>
            </a:r>
          </a:p>
          <a:p>
            <a:pPr marL="0" lvl="1" indent="0" algn="just">
              <a:spcBef>
                <a:spcPts val="1000"/>
              </a:spcBef>
              <a:buNone/>
            </a:pPr>
            <a:r>
              <a:rPr lang="en-US" sz="1800" b="1" dirty="0">
                <a:latin typeface="Arial" panose="020B0604020202020204" pitchFamily="34" charset="0"/>
                <a:cs typeface="Arial" panose="020B0604020202020204" pitchFamily="34" charset="0"/>
              </a:rPr>
              <a:t>Intimidated unsafe</a:t>
            </a:r>
          </a:p>
          <a:p>
            <a:pPr marL="0" lvl="1" indent="0" algn="just">
              <a:spcBef>
                <a:spcPts val="1000"/>
              </a:spcBef>
              <a:buNone/>
            </a:pPr>
            <a:r>
              <a:rPr lang="en-US" sz="1800" b="1" dirty="0">
                <a:latin typeface="Arial" panose="020B0604020202020204" pitchFamily="34" charset="0"/>
                <a:cs typeface="Arial" panose="020B0604020202020204" pitchFamily="34" charset="0"/>
              </a:rPr>
              <a:t>Worries about the future</a:t>
            </a:r>
          </a:p>
          <a:p>
            <a:pPr marL="0" lvl="1" indent="0" algn="just">
              <a:spcBef>
                <a:spcPts val="1000"/>
              </a:spcBef>
              <a:buNone/>
            </a:pPr>
            <a:endParaRPr lang="en-US" sz="1800" b="1" dirty="0">
              <a:latin typeface="Arial" panose="020B0604020202020204" pitchFamily="34" charset="0"/>
              <a:cs typeface="Arial" panose="020B0604020202020204" pitchFamily="34" charset="0"/>
            </a:endParaRPr>
          </a:p>
          <a:p>
            <a:pPr marL="0" lvl="1" indent="0" algn="just">
              <a:spcBef>
                <a:spcPts val="1000"/>
              </a:spcBef>
              <a:buNone/>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96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p:txBody>
          <a:bodyPr/>
          <a:lstStyle/>
          <a:p>
            <a:r>
              <a:rPr lang="en-US" dirty="0"/>
              <a:t>Young People aged 11-25</a:t>
            </a:r>
          </a:p>
        </p:txBody>
      </p:sp>
      <p:sp>
        <p:nvSpPr>
          <p:cNvPr id="3" name="Content Placeholder 2">
            <a:extLst>
              <a:ext uri="{FF2B5EF4-FFF2-40B4-BE49-F238E27FC236}">
                <a16:creationId xmlns:a16="http://schemas.microsoft.com/office/drawing/2014/main" id="{5652A1C6-7B95-0862-1012-AD797E3671B6}"/>
              </a:ext>
            </a:extLst>
          </p:cNvPr>
          <p:cNvSpPr>
            <a:spLocks noGrp="1"/>
          </p:cNvSpPr>
          <p:nvPr>
            <p:ph sz="quarter" idx="13"/>
          </p:nvPr>
        </p:nvSpPr>
        <p:spPr>
          <a:xfrm>
            <a:off x="361745" y="1404864"/>
            <a:ext cx="8153605" cy="4921756"/>
          </a:xfrm>
        </p:spPr>
        <p:txBody>
          <a:bodyPr>
            <a:normAutofit/>
          </a:bodyPr>
          <a:lstStyle/>
          <a:p>
            <a:pPr marL="0" indent="0" algn="just">
              <a:buNone/>
            </a:pPr>
            <a:r>
              <a:rPr lang="en-US" sz="1800" b="1" dirty="0">
                <a:latin typeface="Arial" panose="020B0604020202020204" pitchFamily="34" charset="0"/>
                <a:cs typeface="Arial" panose="020B0604020202020204" pitchFamily="34" charset="0"/>
              </a:rPr>
              <a:t>Who would young people speak to for support? Top 4</a:t>
            </a:r>
          </a:p>
          <a:p>
            <a:pPr marL="685800" lvl="2" algn="just">
              <a:spcBef>
                <a:spcPts val="1000"/>
              </a:spcBef>
            </a:pPr>
            <a:r>
              <a:rPr lang="en-US" sz="1600" dirty="0">
                <a:latin typeface="Arial" panose="020B0604020202020204" pitchFamily="34" charset="0"/>
                <a:cs typeface="Arial" panose="020B0604020202020204" pitchFamily="34" charset="0"/>
              </a:rPr>
              <a:t>friend or a parent/carer </a:t>
            </a:r>
          </a:p>
          <a:p>
            <a:pPr marL="685800" lvl="2" algn="just">
              <a:spcBef>
                <a:spcPts val="1000"/>
              </a:spcBef>
            </a:pPr>
            <a:r>
              <a:rPr lang="en-US" sz="1600" dirty="0">
                <a:latin typeface="Arial" panose="020B0604020202020204" pitchFamily="34" charset="0"/>
                <a:cs typeface="Arial" panose="020B0604020202020204" pitchFamily="34" charset="0"/>
              </a:rPr>
              <a:t>teacher/someone else in school. </a:t>
            </a:r>
          </a:p>
          <a:p>
            <a:pPr marL="685800" lvl="2" algn="just">
              <a:spcBef>
                <a:spcPts val="1000"/>
              </a:spcBef>
            </a:pPr>
            <a:r>
              <a:rPr lang="en-US" sz="1600" dirty="0">
                <a:latin typeface="Arial" panose="020B0604020202020204" pitchFamily="34" charset="0"/>
                <a:cs typeface="Arial" panose="020B0604020202020204" pitchFamily="34" charset="0"/>
              </a:rPr>
              <a:t>a doctor/other health professional</a:t>
            </a:r>
          </a:p>
          <a:p>
            <a:pPr marL="685800" lvl="2" algn="just">
              <a:spcBef>
                <a:spcPts val="1000"/>
              </a:spcBef>
            </a:pPr>
            <a:r>
              <a:rPr lang="en-US" sz="1600" dirty="0">
                <a:latin typeface="Arial" panose="020B0604020202020204" pitchFamily="34" charset="0"/>
                <a:cs typeface="Arial" panose="020B0604020202020204" pitchFamily="34" charset="0"/>
              </a:rPr>
              <a:t>Not sure what they would do</a:t>
            </a:r>
          </a:p>
          <a:p>
            <a:pPr marL="0" lvl="1" indent="0" algn="just">
              <a:spcBef>
                <a:spcPts val="1000"/>
              </a:spcBef>
              <a:buNone/>
            </a:pPr>
            <a:r>
              <a:rPr lang="en-US" sz="1800" b="1" dirty="0">
                <a:latin typeface="Arial" panose="020B0604020202020204" pitchFamily="34" charset="0"/>
                <a:cs typeface="Arial" panose="020B0604020202020204" pitchFamily="34" charset="0"/>
              </a:rPr>
              <a:t>What’s important to you? Top 5 </a:t>
            </a:r>
            <a:endParaRPr lang="en-US" sz="1800" dirty="0">
              <a:latin typeface="Arial" panose="020B0604020202020204" pitchFamily="34" charset="0"/>
              <a:cs typeface="Arial" panose="020B0604020202020204" pitchFamily="34" charset="0"/>
            </a:endParaRPr>
          </a:p>
          <a:p>
            <a:pPr marL="685800" lvl="2" algn="just">
              <a:spcBef>
                <a:spcPts val="1000"/>
              </a:spcBef>
            </a:pPr>
            <a:r>
              <a:rPr lang="en-US" sz="1600" dirty="0">
                <a:latin typeface="Arial" panose="020B0604020202020204" pitchFamily="34" charset="0"/>
                <a:cs typeface="Arial" panose="020B0604020202020204" pitchFamily="34" charset="0"/>
              </a:rPr>
              <a:t>Knowing that anything I discuss is confidential / private (90%)</a:t>
            </a:r>
            <a:endParaRPr lang="en-GB" sz="1600" dirty="0">
              <a:latin typeface="Arial" panose="020B0604020202020204" pitchFamily="34" charset="0"/>
              <a:cs typeface="Arial" panose="020B0604020202020204" pitchFamily="34" charset="0"/>
            </a:endParaRPr>
          </a:p>
          <a:p>
            <a:pPr marL="685800" lvl="2" algn="just">
              <a:spcBef>
                <a:spcPts val="1000"/>
              </a:spcBef>
            </a:pPr>
            <a:r>
              <a:rPr lang="en-US" sz="1600" dirty="0">
                <a:latin typeface="Arial" panose="020B0604020202020204" pitchFamily="34" charset="0"/>
                <a:cs typeface="Arial" panose="020B0604020202020204" pitchFamily="34" charset="0"/>
              </a:rPr>
              <a:t>To not feel embarrassed or judged (88%) </a:t>
            </a:r>
            <a:endParaRPr lang="en-GB" sz="1600" dirty="0">
              <a:latin typeface="Arial" panose="020B0604020202020204" pitchFamily="34" charset="0"/>
              <a:cs typeface="Arial" panose="020B0604020202020204" pitchFamily="34" charset="0"/>
            </a:endParaRPr>
          </a:p>
          <a:p>
            <a:pPr marL="685800" lvl="2" algn="just">
              <a:spcBef>
                <a:spcPts val="1000"/>
              </a:spcBef>
            </a:pPr>
            <a:r>
              <a:rPr lang="en-US" sz="1600" dirty="0">
                <a:latin typeface="Arial" panose="020B0604020202020204" pitchFamily="34" charset="0"/>
                <a:cs typeface="Arial" panose="020B0604020202020204" pitchFamily="34" charset="0"/>
              </a:rPr>
              <a:t>Knowing I will be seen by the right service / person for my needs (85%)</a:t>
            </a:r>
            <a:endParaRPr lang="en-GB" sz="1600" dirty="0">
              <a:latin typeface="Arial" panose="020B0604020202020204" pitchFamily="34" charset="0"/>
              <a:cs typeface="Arial" panose="020B0604020202020204" pitchFamily="34" charset="0"/>
            </a:endParaRPr>
          </a:p>
          <a:p>
            <a:pPr marL="685800" lvl="2" algn="just">
              <a:spcBef>
                <a:spcPts val="1000"/>
              </a:spcBef>
            </a:pPr>
            <a:r>
              <a:rPr lang="en-US" sz="1600" dirty="0">
                <a:latin typeface="Arial" panose="020B0604020202020204" pitchFamily="34" charset="0"/>
                <a:cs typeface="Arial" panose="020B0604020202020204" pitchFamily="34" charset="0"/>
              </a:rPr>
              <a:t>To be able to see the same person and not have to retell my story (85%)</a:t>
            </a:r>
            <a:endParaRPr lang="en-GB" sz="1600" dirty="0">
              <a:latin typeface="Arial" panose="020B0604020202020204" pitchFamily="34" charset="0"/>
              <a:cs typeface="Arial" panose="020B0604020202020204" pitchFamily="34" charset="0"/>
            </a:endParaRPr>
          </a:p>
          <a:p>
            <a:pPr marL="685800" lvl="2" algn="just">
              <a:spcBef>
                <a:spcPts val="1000"/>
              </a:spcBef>
              <a:spcAft>
                <a:spcPts val="1000"/>
              </a:spcAft>
            </a:pPr>
            <a:r>
              <a:rPr lang="en-US" sz="1600" dirty="0">
                <a:latin typeface="Arial" panose="020B0604020202020204" pitchFamily="34" charset="0"/>
                <a:cs typeface="Arial" panose="020B0604020202020204" pitchFamily="34" charset="0"/>
              </a:rPr>
              <a:t>To be involved in decisions (80%)</a:t>
            </a:r>
          </a:p>
        </p:txBody>
      </p:sp>
      <p:sp>
        <p:nvSpPr>
          <p:cNvPr id="4" name="TextBox 3">
            <a:extLst>
              <a:ext uri="{FF2B5EF4-FFF2-40B4-BE49-F238E27FC236}">
                <a16:creationId xmlns:a16="http://schemas.microsoft.com/office/drawing/2014/main" id="{F555AA91-4B35-80D0-211D-789936853F36}"/>
              </a:ext>
            </a:extLst>
          </p:cNvPr>
          <p:cNvSpPr txBox="1"/>
          <p:nvPr/>
        </p:nvSpPr>
        <p:spPr>
          <a:xfrm>
            <a:off x="0" y="5453136"/>
            <a:ext cx="9185112" cy="1169551"/>
          </a:xfrm>
          <a:prstGeom prst="rect">
            <a:avLst/>
          </a:prstGeom>
          <a:solidFill>
            <a:schemeClr val="accent2"/>
          </a:solidFill>
        </p:spPr>
        <p:txBody>
          <a:bodyPr wrap="square">
            <a:spAutoFit/>
          </a:bodyPr>
          <a:lstStyle/>
          <a:p>
            <a:pPr marL="0" indent="0" algn="ctr">
              <a:buNone/>
            </a:pPr>
            <a:r>
              <a:rPr lang="en-GB" sz="1400" b="1" dirty="0">
                <a:solidFill>
                  <a:schemeClr val="bg1"/>
                </a:solidFill>
              </a:rPr>
              <a:t>What are your biggest worries?</a:t>
            </a:r>
          </a:p>
          <a:p>
            <a:pPr marL="0" indent="0" algn="ctr">
              <a:buNone/>
            </a:pPr>
            <a:endParaRPr lang="en-GB" sz="1400" b="1" dirty="0">
              <a:solidFill>
                <a:schemeClr val="bg1"/>
              </a:solidFill>
            </a:endParaRPr>
          </a:p>
          <a:p>
            <a:pPr marL="0" indent="0" algn="ctr">
              <a:buNone/>
            </a:pPr>
            <a:r>
              <a:rPr lang="en-GB" sz="1400" b="1" dirty="0">
                <a:solidFill>
                  <a:schemeClr val="bg1"/>
                </a:solidFill>
              </a:rPr>
              <a:t> “</a:t>
            </a:r>
            <a:r>
              <a:rPr lang="en-GB" sz="1400" b="1" i="1" dirty="0">
                <a:solidFill>
                  <a:schemeClr val="bg1"/>
                </a:solidFill>
              </a:rPr>
              <a:t>the negative thoughts I have about myself” </a:t>
            </a:r>
          </a:p>
          <a:p>
            <a:pPr marL="0" indent="0" algn="ctr">
              <a:buNone/>
            </a:pPr>
            <a:r>
              <a:rPr lang="en-GB" sz="1400" b="1" i="1" dirty="0">
                <a:solidFill>
                  <a:schemeClr val="bg1"/>
                </a:solidFill>
              </a:rPr>
              <a:t>“ my worries about the future”</a:t>
            </a:r>
          </a:p>
          <a:p>
            <a:pPr marL="0" indent="0" algn="ctr">
              <a:buNone/>
            </a:pPr>
            <a:r>
              <a:rPr lang="en-GB" sz="1400" b="1" i="1" dirty="0">
                <a:solidFill>
                  <a:schemeClr val="bg1"/>
                </a:solidFill>
              </a:rPr>
              <a:t>  “my family or homelife</a:t>
            </a:r>
          </a:p>
        </p:txBody>
      </p:sp>
    </p:spTree>
    <p:extLst>
      <p:ext uri="{BB962C8B-B14F-4D97-AF65-F5344CB8AC3E}">
        <p14:creationId xmlns:p14="http://schemas.microsoft.com/office/powerpoint/2010/main" val="385494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436A-529F-7299-6A8D-3871AD7ED9F8}"/>
              </a:ext>
            </a:extLst>
          </p:cNvPr>
          <p:cNvSpPr>
            <a:spLocks noGrp="1"/>
          </p:cNvSpPr>
          <p:nvPr>
            <p:ph type="title"/>
          </p:nvPr>
        </p:nvSpPr>
        <p:spPr/>
        <p:txBody>
          <a:bodyPr/>
          <a:lstStyle/>
          <a:p>
            <a:r>
              <a:rPr lang="en-US" dirty="0"/>
              <a:t>Young People aged 11-25  small cohort</a:t>
            </a:r>
          </a:p>
        </p:txBody>
      </p:sp>
      <p:sp>
        <p:nvSpPr>
          <p:cNvPr id="3" name="Content Placeholder 2">
            <a:extLst>
              <a:ext uri="{FF2B5EF4-FFF2-40B4-BE49-F238E27FC236}">
                <a16:creationId xmlns:a16="http://schemas.microsoft.com/office/drawing/2014/main" id="{5652A1C6-7B95-0862-1012-AD797E3671B6}"/>
              </a:ext>
            </a:extLst>
          </p:cNvPr>
          <p:cNvSpPr>
            <a:spLocks noGrp="1"/>
          </p:cNvSpPr>
          <p:nvPr>
            <p:ph sz="quarter" idx="13"/>
          </p:nvPr>
        </p:nvSpPr>
        <p:spPr>
          <a:xfrm>
            <a:off x="1" y="1329813"/>
            <a:ext cx="9143998" cy="5024948"/>
          </a:xfrm>
        </p:spPr>
        <p:txBody>
          <a:bodyPr>
            <a:normAutofit lnSpcReduction="10000"/>
          </a:bodyPr>
          <a:lstStyle/>
          <a:p>
            <a:pPr marL="0" indent="0" algn="just">
              <a:buNone/>
            </a:pPr>
            <a:endParaRPr lang="en-GB" sz="1600" dirty="0">
              <a:latin typeface="Arial" panose="020B0604020202020204" pitchFamily="34" charset="0"/>
              <a:cs typeface="Arial" panose="020B0604020202020204" pitchFamily="34" charset="0"/>
            </a:endParaRPr>
          </a:p>
          <a:p>
            <a:pPr marL="0" indent="0" algn="just">
              <a:buNone/>
            </a:pPr>
            <a:r>
              <a:rPr lang="en-GB" sz="1800" dirty="0">
                <a:latin typeface="Arial" panose="020B0604020202020204" pitchFamily="34" charset="0"/>
                <a:cs typeface="Arial" panose="020B0604020202020204" pitchFamily="34" charset="0"/>
              </a:rPr>
              <a:t>55% sought support for their mental health (22 CYP)</a:t>
            </a:r>
            <a:endParaRPr lang="en-US" sz="1800" dirty="0">
              <a:latin typeface="Arial" panose="020B0604020202020204" pitchFamily="34" charset="0"/>
              <a:cs typeface="Arial" panose="020B0604020202020204" pitchFamily="34" charset="0"/>
            </a:endParaRPr>
          </a:p>
          <a:p>
            <a:pPr marL="228600" lvl="1" algn="just">
              <a:spcBef>
                <a:spcPts val="1000"/>
              </a:spcBef>
            </a:pPr>
            <a:r>
              <a:rPr lang="en-US" sz="1800" dirty="0">
                <a:latin typeface="Arial" panose="020B0604020202020204" pitchFamily="34" charset="0"/>
                <a:cs typeface="Arial" panose="020B0604020202020204" pitchFamily="34" charset="0"/>
              </a:rPr>
              <a:t>12 respondents accessed a mental health service (86%)</a:t>
            </a:r>
          </a:p>
          <a:p>
            <a:pPr marL="228600" lvl="1" algn="just">
              <a:spcBef>
                <a:spcPts val="1000"/>
              </a:spcBef>
            </a:pPr>
            <a:r>
              <a:rPr lang="en-US" sz="1800" dirty="0">
                <a:latin typeface="Arial" panose="020B0604020202020204" pitchFamily="34" charset="0"/>
                <a:cs typeface="Arial" panose="020B0604020202020204" pitchFamily="34" charset="0"/>
              </a:rPr>
              <a:t>five had accessed support at school / college (32%)</a:t>
            </a:r>
          </a:p>
          <a:p>
            <a:pPr marL="228600" lvl="1" algn="just">
              <a:spcBef>
                <a:spcPts val="1000"/>
              </a:spcBef>
            </a:pPr>
            <a:r>
              <a:rPr lang="en-US" sz="1800" dirty="0">
                <a:latin typeface="Arial" panose="020B0604020202020204" pitchFamily="34" charset="0"/>
                <a:cs typeface="Arial" panose="020B0604020202020204" pitchFamily="34" charset="0"/>
              </a:rPr>
              <a:t>four accessed support at their GP (23%)</a:t>
            </a:r>
          </a:p>
          <a:p>
            <a:pPr marL="228600" lvl="1" algn="just">
              <a:spcBef>
                <a:spcPts val="1000"/>
              </a:spcBef>
            </a:pPr>
            <a:r>
              <a:rPr lang="en-US" sz="1800" dirty="0">
                <a:latin typeface="Arial" panose="020B0604020202020204" pitchFamily="34" charset="0"/>
                <a:cs typeface="Arial" panose="020B0604020202020204" pitchFamily="34" charset="0"/>
              </a:rPr>
              <a:t>three accessed support at a hospital (14%)</a:t>
            </a:r>
          </a:p>
          <a:p>
            <a:pPr marL="457200" lvl="1" indent="0" algn="just">
              <a:buNone/>
            </a:pPr>
            <a:endParaRPr lang="en-US" sz="1800" dirty="0">
              <a:latin typeface="Arial" panose="020B0604020202020204" pitchFamily="34" charset="0"/>
              <a:cs typeface="Arial" panose="020B0604020202020204" pitchFamily="34" charset="0"/>
            </a:endParaRPr>
          </a:p>
          <a:p>
            <a:pPr marL="0" indent="0" algn="just">
              <a:buNone/>
            </a:pPr>
            <a:r>
              <a:rPr lang="en-GB" sz="1800" dirty="0">
                <a:latin typeface="Arial" panose="020B0604020202020204" pitchFamily="34" charset="0"/>
                <a:cs typeface="Arial" panose="020B0604020202020204" pitchFamily="34" charset="0"/>
              </a:rPr>
              <a:t>Of those who sought support for their mental health:</a:t>
            </a:r>
          </a:p>
          <a:p>
            <a:pPr marL="228600" lvl="1" algn="just">
              <a:spcBef>
                <a:spcPts val="1000"/>
              </a:spcBef>
            </a:pPr>
            <a:r>
              <a:rPr lang="en-GB" sz="1800" dirty="0">
                <a:latin typeface="Arial" panose="020B0604020202020204" pitchFamily="34" charset="0"/>
                <a:cs typeface="Arial" panose="020B0604020202020204" pitchFamily="34" charset="0"/>
              </a:rPr>
              <a:t>64% described the care they received as poor or fair </a:t>
            </a:r>
          </a:p>
          <a:p>
            <a:pPr marL="228600" lvl="1" algn="just">
              <a:spcBef>
                <a:spcPts val="1000"/>
              </a:spcBef>
            </a:pPr>
            <a:r>
              <a:rPr lang="en-GB" sz="1800" dirty="0">
                <a:latin typeface="Arial" panose="020B0604020202020204" pitchFamily="34" charset="0"/>
                <a:cs typeface="Arial" panose="020B0604020202020204" pitchFamily="34" charset="0"/>
              </a:rPr>
              <a:t>36% described their care they received as good, very good or excellent </a:t>
            </a:r>
            <a:r>
              <a:rPr lang="en-GB" sz="1800" b="1" i="1" dirty="0">
                <a:latin typeface="Arial" panose="020B0604020202020204" pitchFamily="34" charset="0"/>
                <a:cs typeface="Arial" panose="020B0604020202020204" pitchFamily="34" charset="0"/>
              </a:rPr>
              <a:t>“ It helped me understand my feelings a bit better and to know I’m not the only one struggling”</a:t>
            </a:r>
            <a:endParaRPr lang="en-GB" sz="1800" dirty="0">
              <a:latin typeface="Arial" panose="020B0604020202020204" pitchFamily="34" charset="0"/>
              <a:cs typeface="Arial" panose="020B0604020202020204" pitchFamily="34" charset="0"/>
            </a:endParaRPr>
          </a:p>
          <a:p>
            <a:pPr marL="0" indent="0" algn="just">
              <a:buNone/>
            </a:pPr>
            <a:r>
              <a:rPr lang="en-US" sz="1800" dirty="0">
                <a:latin typeface="Arial" panose="020B0604020202020204" pitchFamily="34" charset="0"/>
                <a:cs typeface="Arial" panose="020B0604020202020204" pitchFamily="34" charset="0"/>
              </a:rPr>
              <a:t>Suggestions for what could have been better:</a:t>
            </a:r>
          </a:p>
          <a:p>
            <a:pPr algn="just"/>
            <a:r>
              <a:rPr lang="en-US" sz="1800" dirty="0">
                <a:latin typeface="Arial" panose="020B0604020202020204" pitchFamily="34" charset="0"/>
                <a:cs typeface="Arial" panose="020B0604020202020204" pitchFamily="34" charset="0"/>
              </a:rPr>
              <a:t>More/longer sessions</a:t>
            </a:r>
            <a:endParaRPr lang="en-US" sz="1800"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Better support and understanding</a:t>
            </a: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105462"/>
      </p:ext>
    </p:extLst>
  </p:cSld>
  <p:clrMapOvr>
    <a:masterClrMapping/>
  </p:clrMapOvr>
</p:sld>
</file>

<file path=ppt/theme/theme1.xml><?xml version="1.0" encoding="utf-8"?>
<a:theme xmlns:a="http://schemas.openxmlformats.org/drawingml/2006/main" name="Office Theme">
  <a:themeElements>
    <a:clrScheme name="ICB palette 1">
      <a:dk1>
        <a:srgbClr val="0071BB"/>
      </a:dk1>
      <a:lt1>
        <a:srgbClr val="FFFFFF"/>
      </a:lt1>
      <a:dk2>
        <a:srgbClr val="000000"/>
      </a:dk2>
      <a:lt2>
        <a:srgbClr val="FFFFFF"/>
      </a:lt2>
      <a:accent1>
        <a:srgbClr val="4A66AC"/>
      </a:accent1>
      <a:accent2>
        <a:srgbClr val="629DD1"/>
      </a:accent2>
      <a:accent3>
        <a:srgbClr val="297FD5"/>
      </a:accent3>
      <a:accent4>
        <a:srgbClr val="7F8FA9"/>
      </a:accent4>
      <a:accent5>
        <a:srgbClr val="5AA2AE"/>
      </a:accent5>
      <a:accent6>
        <a:srgbClr val="9D90A0"/>
      </a:accent6>
      <a:hlink>
        <a:srgbClr val="0071BB"/>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NC ICB presentation GILROY" id="{E4B6E7F2-A900-5746-A1C9-5C471C31AF35}" vid="{86B24890-8286-834F-BF10-97889E6D3D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nenc-icb-presentation-gilroy</Template>
  <TotalTime>8500</TotalTime>
  <Words>2602</Words>
  <Application>Microsoft Office PowerPoint</Application>
  <PresentationFormat>On-screen Show (4:3)</PresentationFormat>
  <Paragraphs>212</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Gilroy ExtraBold</vt:lpstr>
      <vt:lpstr>Office Theme</vt:lpstr>
      <vt:lpstr>Tees Valley  Getting Help  Children and Young People’s Mental Health  Engagement exercise findings March 2024</vt:lpstr>
      <vt:lpstr>Background/Methodology</vt:lpstr>
      <vt:lpstr>Key Stakeholders What’s working well?</vt:lpstr>
      <vt:lpstr>Staff and stakeholders What is working well?  Top Themes</vt:lpstr>
      <vt:lpstr>Key Stakeholders What could be improved?</vt:lpstr>
      <vt:lpstr>Staff and stakeholders What could be better?</vt:lpstr>
      <vt:lpstr>Children &amp; Young People – what makes you worried, sad or anxious? </vt:lpstr>
      <vt:lpstr>Young People aged 11-25</vt:lpstr>
      <vt:lpstr>Young People aged 11-25  small cohort</vt:lpstr>
      <vt:lpstr>Children and Young People – on-line mental health support</vt:lpstr>
      <vt:lpstr>Children and Young People – what would support you to have better mental health?</vt:lpstr>
      <vt:lpstr>PowerPoint Presentation</vt:lpstr>
      <vt:lpstr>Parents and Carers – majority of children receiving/received support</vt:lpstr>
      <vt:lpstr>Parents and Carers - Summary</vt:lpstr>
      <vt:lpstr>Overall Key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MASSAM, Lynne (NHS NORTH EAST AND NORTH CUMBRIA ICB - 16C)</dc:creator>
  <cp:lastModifiedBy>MASSAM, Lynne (NHS NORTH EAST AND NORTH CUMBRIA ICB - 16C)</cp:lastModifiedBy>
  <cp:revision>14</cp:revision>
  <cp:lastPrinted>2024-05-13T10:25:57Z</cp:lastPrinted>
  <dcterms:created xsi:type="dcterms:W3CDTF">2024-04-23T08:52:08Z</dcterms:created>
  <dcterms:modified xsi:type="dcterms:W3CDTF">2024-05-15T14:03:46Z</dcterms:modified>
</cp:coreProperties>
</file>